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22"/>
  </p:notesMasterIdLst>
  <p:handoutMasterIdLst>
    <p:handoutMasterId r:id="rId23"/>
  </p:handoutMasterIdLst>
  <p:sldIdLst>
    <p:sldId id="270" r:id="rId3"/>
    <p:sldId id="256" r:id="rId4"/>
    <p:sldId id="257"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ABA493-E969-5F20-D71D-90A48905A3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EDF5DF0-8B48-7902-18D4-5BEA132114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2D5E8A-5441-4843-A83F-25635B2BEEE0}" type="datetimeFigureOut">
              <a:rPr lang="en-US" smtClean="0"/>
              <a:t>9/13/2022</a:t>
            </a:fld>
            <a:endParaRPr lang="en-US"/>
          </a:p>
        </p:txBody>
      </p:sp>
      <p:sp>
        <p:nvSpPr>
          <p:cNvPr id="4" name="Footer Placeholder 3">
            <a:extLst>
              <a:ext uri="{FF2B5EF4-FFF2-40B4-BE49-F238E27FC236}">
                <a16:creationId xmlns:a16="http://schemas.microsoft.com/office/drawing/2014/main" id="{2A68C75C-92AF-4388-5D39-48091EAFCD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9C4B75-1FF2-B268-A67E-D93E53DFD9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B39741-C98E-4FA8-A4AE-5E05D30D8410}" type="slidenum">
              <a:rPr lang="en-US" smtClean="0"/>
              <a:t>‹#›</a:t>
            </a:fld>
            <a:endParaRPr lang="en-US"/>
          </a:p>
        </p:txBody>
      </p:sp>
    </p:spTree>
    <p:extLst>
      <p:ext uri="{BB962C8B-B14F-4D97-AF65-F5344CB8AC3E}">
        <p14:creationId xmlns:p14="http://schemas.microsoft.com/office/powerpoint/2010/main" val="250518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8DD62-B3D8-4D43-9320-48AFC51E26F0}"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95E92-BDC7-4C18-AEB1-1623F6344A2A}" type="slidenum">
              <a:rPr lang="en-US" smtClean="0"/>
              <a:t>‹#›</a:t>
            </a:fld>
            <a:endParaRPr lang="en-US"/>
          </a:p>
        </p:txBody>
      </p:sp>
    </p:spTree>
    <p:extLst>
      <p:ext uri="{BB962C8B-B14F-4D97-AF65-F5344CB8AC3E}">
        <p14:creationId xmlns:p14="http://schemas.microsoft.com/office/powerpoint/2010/main" val="2178820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1</a:t>
            </a:fld>
            <a:endParaRPr lang="en-US"/>
          </a:p>
        </p:txBody>
      </p:sp>
    </p:spTree>
    <p:extLst>
      <p:ext uri="{BB962C8B-B14F-4D97-AF65-F5344CB8AC3E}">
        <p14:creationId xmlns:p14="http://schemas.microsoft.com/office/powerpoint/2010/main" val="480436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10</a:t>
            </a:fld>
            <a:endParaRPr lang="en-US"/>
          </a:p>
        </p:txBody>
      </p:sp>
    </p:spTree>
    <p:extLst>
      <p:ext uri="{BB962C8B-B14F-4D97-AF65-F5344CB8AC3E}">
        <p14:creationId xmlns:p14="http://schemas.microsoft.com/office/powerpoint/2010/main" val="29958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11</a:t>
            </a:fld>
            <a:endParaRPr lang="en-US"/>
          </a:p>
        </p:txBody>
      </p:sp>
    </p:spTree>
    <p:extLst>
      <p:ext uri="{BB962C8B-B14F-4D97-AF65-F5344CB8AC3E}">
        <p14:creationId xmlns:p14="http://schemas.microsoft.com/office/powerpoint/2010/main" val="1468769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12</a:t>
            </a:fld>
            <a:endParaRPr lang="en-US"/>
          </a:p>
        </p:txBody>
      </p:sp>
    </p:spTree>
    <p:extLst>
      <p:ext uri="{BB962C8B-B14F-4D97-AF65-F5344CB8AC3E}">
        <p14:creationId xmlns:p14="http://schemas.microsoft.com/office/powerpoint/2010/main" val="1481558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13</a:t>
            </a:fld>
            <a:endParaRPr lang="en-US"/>
          </a:p>
        </p:txBody>
      </p:sp>
    </p:spTree>
    <p:extLst>
      <p:ext uri="{BB962C8B-B14F-4D97-AF65-F5344CB8AC3E}">
        <p14:creationId xmlns:p14="http://schemas.microsoft.com/office/powerpoint/2010/main" val="844997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14</a:t>
            </a:fld>
            <a:endParaRPr lang="en-US"/>
          </a:p>
        </p:txBody>
      </p:sp>
    </p:spTree>
    <p:extLst>
      <p:ext uri="{BB962C8B-B14F-4D97-AF65-F5344CB8AC3E}">
        <p14:creationId xmlns:p14="http://schemas.microsoft.com/office/powerpoint/2010/main" val="106622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15</a:t>
            </a:fld>
            <a:endParaRPr lang="en-US"/>
          </a:p>
        </p:txBody>
      </p:sp>
    </p:spTree>
    <p:extLst>
      <p:ext uri="{BB962C8B-B14F-4D97-AF65-F5344CB8AC3E}">
        <p14:creationId xmlns:p14="http://schemas.microsoft.com/office/powerpoint/2010/main" val="202159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16</a:t>
            </a:fld>
            <a:endParaRPr lang="en-US"/>
          </a:p>
        </p:txBody>
      </p:sp>
    </p:spTree>
    <p:extLst>
      <p:ext uri="{BB962C8B-B14F-4D97-AF65-F5344CB8AC3E}">
        <p14:creationId xmlns:p14="http://schemas.microsoft.com/office/powerpoint/2010/main" val="1828147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17</a:t>
            </a:fld>
            <a:endParaRPr lang="en-US"/>
          </a:p>
        </p:txBody>
      </p:sp>
    </p:spTree>
    <p:extLst>
      <p:ext uri="{BB962C8B-B14F-4D97-AF65-F5344CB8AC3E}">
        <p14:creationId xmlns:p14="http://schemas.microsoft.com/office/powerpoint/2010/main" val="3432148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18</a:t>
            </a:fld>
            <a:endParaRPr lang="en-US"/>
          </a:p>
        </p:txBody>
      </p:sp>
    </p:spTree>
    <p:extLst>
      <p:ext uri="{BB962C8B-B14F-4D97-AF65-F5344CB8AC3E}">
        <p14:creationId xmlns:p14="http://schemas.microsoft.com/office/powerpoint/2010/main" val="358088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19</a:t>
            </a:fld>
            <a:endParaRPr lang="en-US"/>
          </a:p>
        </p:txBody>
      </p:sp>
    </p:spTree>
    <p:extLst>
      <p:ext uri="{BB962C8B-B14F-4D97-AF65-F5344CB8AC3E}">
        <p14:creationId xmlns:p14="http://schemas.microsoft.com/office/powerpoint/2010/main" val="132952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2</a:t>
            </a:fld>
            <a:endParaRPr lang="en-US"/>
          </a:p>
        </p:txBody>
      </p:sp>
    </p:spTree>
    <p:extLst>
      <p:ext uri="{BB962C8B-B14F-4D97-AF65-F5344CB8AC3E}">
        <p14:creationId xmlns:p14="http://schemas.microsoft.com/office/powerpoint/2010/main" val="927318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3</a:t>
            </a:fld>
            <a:endParaRPr lang="en-US"/>
          </a:p>
        </p:txBody>
      </p:sp>
    </p:spTree>
    <p:extLst>
      <p:ext uri="{BB962C8B-B14F-4D97-AF65-F5344CB8AC3E}">
        <p14:creationId xmlns:p14="http://schemas.microsoft.com/office/powerpoint/2010/main" val="2825489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4</a:t>
            </a:fld>
            <a:endParaRPr lang="en-US"/>
          </a:p>
        </p:txBody>
      </p:sp>
    </p:spTree>
    <p:extLst>
      <p:ext uri="{BB962C8B-B14F-4D97-AF65-F5344CB8AC3E}">
        <p14:creationId xmlns:p14="http://schemas.microsoft.com/office/powerpoint/2010/main" val="49564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5</a:t>
            </a:fld>
            <a:endParaRPr lang="en-US"/>
          </a:p>
        </p:txBody>
      </p:sp>
    </p:spTree>
    <p:extLst>
      <p:ext uri="{BB962C8B-B14F-4D97-AF65-F5344CB8AC3E}">
        <p14:creationId xmlns:p14="http://schemas.microsoft.com/office/powerpoint/2010/main" val="805162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6</a:t>
            </a:fld>
            <a:endParaRPr lang="en-US"/>
          </a:p>
        </p:txBody>
      </p:sp>
    </p:spTree>
    <p:extLst>
      <p:ext uri="{BB962C8B-B14F-4D97-AF65-F5344CB8AC3E}">
        <p14:creationId xmlns:p14="http://schemas.microsoft.com/office/powerpoint/2010/main" val="3991879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7</a:t>
            </a:fld>
            <a:endParaRPr lang="en-US"/>
          </a:p>
        </p:txBody>
      </p:sp>
    </p:spTree>
    <p:extLst>
      <p:ext uri="{BB962C8B-B14F-4D97-AF65-F5344CB8AC3E}">
        <p14:creationId xmlns:p14="http://schemas.microsoft.com/office/powerpoint/2010/main" val="420770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8</a:t>
            </a:fld>
            <a:endParaRPr lang="en-US"/>
          </a:p>
        </p:txBody>
      </p:sp>
    </p:spTree>
    <p:extLst>
      <p:ext uri="{BB962C8B-B14F-4D97-AF65-F5344CB8AC3E}">
        <p14:creationId xmlns:p14="http://schemas.microsoft.com/office/powerpoint/2010/main" val="103557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A95E92-BDC7-4C18-AEB1-1623F6344A2A}" type="slidenum">
              <a:rPr lang="en-US" smtClean="0"/>
              <a:t>9</a:t>
            </a:fld>
            <a:endParaRPr lang="en-US"/>
          </a:p>
        </p:txBody>
      </p:sp>
    </p:spTree>
    <p:extLst>
      <p:ext uri="{BB962C8B-B14F-4D97-AF65-F5344CB8AC3E}">
        <p14:creationId xmlns:p14="http://schemas.microsoft.com/office/powerpoint/2010/main" val="449682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6AEE7-63FA-1006-7354-2A152D2D7D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994187-22AF-C178-D4DA-42AF91606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75FDE8-C6FB-65E3-1317-CCBC62698D01}"/>
              </a:ext>
            </a:extLst>
          </p:cNvPr>
          <p:cNvSpPr>
            <a:spLocks noGrp="1"/>
          </p:cNvSpPr>
          <p:nvPr>
            <p:ph type="dt" sz="half" idx="10"/>
          </p:nvPr>
        </p:nvSpPr>
        <p:spPr/>
        <p:txBody>
          <a:bodyPr/>
          <a:lstStyle/>
          <a:p>
            <a:r>
              <a:rPr lang="en-US"/>
              <a:t>9/13/2022</a:t>
            </a:r>
          </a:p>
        </p:txBody>
      </p:sp>
      <p:sp>
        <p:nvSpPr>
          <p:cNvPr id="5" name="Footer Placeholder 4">
            <a:extLst>
              <a:ext uri="{FF2B5EF4-FFF2-40B4-BE49-F238E27FC236}">
                <a16:creationId xmlns:a16="http://schemas.microsoft.com/office/drawing/2014/main" id="{FC083238-A05F-4050-9EBA-B5104B91222C}"/>
              </a:ext>
            </a:extLst>
          </p:cNvPr>
          <p:cNvSpPr>
            <a:spLocks noGrp="1"/>
          </p:cNvSpPr>
          <p:nvPr>
            <p:ph type="ftr" sz="quarter" idx="11"/>
          </p:nvPr>
        </p:nvSpPr>
        <p:spPr/>
        <p:txBody>
          <a:bodyPr/>
          <a:lstStyle/>
          <a:p>
            <a:r>
              <a:rPr lang="en-US"/>
              <a:t>HTC Metro District Financial Presentation - September 2022</a:t>
            </a:r>
          </a:p>
        </p:txBody>
      </p:sp>
      <p:sp>
        <p:nvSpPr>
          <p:cNvPr id="6" name="Slide Number Placeholder 5">
            <a:extLst>
              <a:ext uri="{FF2B5EF4-FFF2-40B4-BE49-F238E27FC236}">
                <a16:creationId xmlns:a16="http://schemas.microsoft.com/office/drawing/2014/main" id="{D5168862-C6B6-1992-0633-1D04B965A51D}"/>
              </a:ext>
            </a:extLst>
          </p:cNvPr>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38537336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59EF-27D4-5C2D-C569-19C0E0D0E9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DBB0E2-C35D-7CAB-7792-9595F2CCF0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9908C-54A8-CB4D-10F5-003FDB4FC359}"/>
              </a:ext>
            </a:extLst>
          </p:cNvPr>
          <p:cNvSpPr>
            <a:spLocks noGrp="1"/>
          </p:cNvSpPr>
          <p:nvPr>
            <p:ph type="dt" sz="half" idx="10"/>
          </p:nvPr>
        </p:nvSpPr>
        <p:spPr/>
        <p:txBody>
          <a:bodyPr/>
          <a:lstStyle/>
          <a:p>
            <a:r>
              <a:rPr lang="en-US"/>
              <a:t>9/13/2022</a:t>
            </a:r>
          </a:p>
        </p:txBody>
      </p:sp>
      <p:sp>
        <p:nvSpPr>
          <p:cNvPr id="5" name="Footer Placeholder 4">
            <a:extLst>
              <a:ext uri="{FF2B5EF4-FFF2-40B4-BE49-F238E27FC236}">
                <a16:creationId xmlns:a16="http://schemas.microsoft.com/office/drawing/2014/main" id="{1AE1C51C-FBF0-5278-BDF7-38D5E01235B9}"/>
              </a:ext>
            </a:extLst>
          </p:cNvPr>
          <p:cNvSpPr>
            <a:spLocks noGrp="1"/>
          </p:cNvSpPr>
          <p:nvPr>
            <p:ph type="ftr" sz="quarter" idx="11"/>
          </p:nvPr>
        </p:nvSpPr>
        <p:spPr/>
        <p:txBody>
          <a:bodyPr/>
          <a:lstStyle/>
          <a:p>
            <a:r>
              <a:rPr lang="en-US"/>
              <a:t>HTC Metro District Financial Presentation - September 2022</a:t>
            </a:r>
          </a:p>
        </p:txBody>
      </p:sp>
      <p:sp>
        <p:nvSpPr>
          <p:cNvPr id="6" name="Slide Number Placeholder 5">
            <a:extLst>
              <a:ext uri="{FF2B5EF4-FFF2-40B4-BE49-F238E27FC236}">
                <a16:creationId xmlns:a16="http://schemas.microsoft.com/office/drawing/2014/main" id="{A01CDA37-9265-A7E0-409A-E5AEE011B45B}"/>
              </a:ext>
            </a:extLst>
          </p:cNvPr>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17021436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55FADC-B9C3-379D-3710-A5D1ABCFE2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4D2EFB-C35D-5595-BDB0-855AEFD2ED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48457-5C38-2171-EC0D-B0C5120096BD}"/>
              </a:ext>
            </a:extLst>
          </p:cNvPr>
          <p:cNvSpPr>
            <a:spLocks noGrp="1"/>
          </p:cNvSpPr>
          <p:nvPr>
            <p:ph type="dt" sz="half" idx="10"/>
          </p:nvPr>
        </p:nvSpPr>
        <p:spPr/>
        <p:txBody>
          <a:bodyPr/>
          <a:lstStyle/>
          <a:p>
            <a:r>
              <a:rPr lang="en-US"/>
              <a:t>9/13/2022</a:t>
            </a:r>
          </a:p>
        </p:txBody>
      </p:sp>
      <p:sp>
        <p:nvSpPr>
          <p:cNvPr id="5" name="Footer Placeholder 4">
            <a:extLst>
              <a:ext uri="{FF2B5EF4-FFF2-40B4-BE49-F238E27FC236}">
                <a16:creationId xmlns:a16="http://schemas.microsoft.com/office/drawing/2014/main" id="{0815478B-7EE9-1950-C7CA-4EDDF3E718AB}"/>
              </a:ext>
            </a:extLst>
          </p:cNvPr>
          <p:cNvSpPr>
            <a:spLocks noGrp="1"/>
          </p:cNvSpPr>
          <p:nvPr>
            <p:ph type="ftr" sz="quarter" idx="11"/>
          </p:nvPr>
        </p:nvSpPr>
        <p:spPr/>
        <p:txBody>
          <a:bodyPr/>
          <a:lstStyle/>
          <a:p>
            <a:r>
              <a:rPr lang="en-US"/>
              <a:t>HTC Metro District Financial Presentation - September 2022</a:t>
            </a:r>
          </a:p>
        </p:txBody>
      </p:sp>
      <p:sp>
        <p:nvSpPr>
          <p:cNvPr id="6" name="Slide Number Placeholder 5">
            <a:extLst>
              <a:ext uri="{FF2B5EF4-FFF2-40B4-BE49-F238E27FC236}">
                <a16:creationId xmlns:a16="http://schemas.microsoft.com/office/drawing/2014/main" id="{03B647DF-AD44-AFA1-5097-94A88803DD4D}"/>
              </a:ext>
            </a:extLst>
          </p:cNvPr>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309539461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9/13/2022</a:t>
            </a:r>
          </a:p>
        </p:txBody>
      </p:sp>
      <p:sp>
        <p:nvSpPr>
          <p:cNvPr id="5" name="Footer Placeholder 4"/>
          <p:cNvSpPr>
            <a:spLocks noGrp="1"/>
          </p:cNvSpPr>
          <p:nvPr>
            <p:ph type="ftr" sz="quarter" idx="11"/>
          </p:nvPr>
        </p:nvSpPr>
        <p:spPr/>
        <p:txBody>
          <a:bodyPr/>
          <a:lstStyle/>
          <a:p>
            <a:r>
              <a:rPr lang="en-US"/>
              <a:t>HTC Metro District Financial Presentation - September 2022</a:t>
            </a:r>
          </a:p>
        </p:txBody>
      </p:sp>
      <p:sp>
        <p:nvSpPr>
          <p:cNvPr id="6" name="Slide Number Placeholder 5"/>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205506268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9/13/2022</a:t>
            </a:r>
          </a:p>
        </p:txBody>
      </p:sp>
      <p:sp>
        <p:nvSpPr>
          <p:cNvPr id="5" name="Footer Placeholder 4"/>
          <p:cNvSpPr>
            <a:spLocks noGrp="1"/>
          </p:cNvSpPr>
          <p:nvPr>
            <p:ph type="ftr" sz="quarter" idx="11"/>
          </p:nvPr>
        </p:nvSpPr>
        <p:spPr/>
        <p:txBody>
          <a:bodyPr/>
          <a:lstStyle/>
          <a:p>
            <a:r>
              <a:rPr lang="en-US"/>
              <a:t>HTC Metro District Financial Presentation - September 2022</a:t>
            </a:r>
          </a:p>
        </p:txBody>
      </p:sp>
      <p:sp>
        <p:nvSpPr>
          <p:cNvPr id="6" name="Slide Number Placeholder 5"/>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39437815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9/13/2022</a:t>
            </a:r>
          </a:p>
        </p:txBody>
      </p:sp>
      <p:sp>
        <p:nvSpPr>
          <p:cNvPr id="5" name="Footer Placeholder 4"/>
          <p:cNvSpPr>
            <a:spLocks noGrp="1"/>
          </p:cNvSpPr>
          <p:nvPr>
            <p:ph type="ftr" sz="quarter" idx="11"/>
          </p:nvPr>
        </p:nvSpPr>
        <p:spPr/>
        <p:txBody>
          <a:bodyPr/>
          <a:lstStyle/>
          <a:p>
            <a:r>
              <a:rPr lang="en-US"/>
              <a:t>HTC Metro District Financial Presentation - September 2022</a:t>
            </a:r>
          </a:p>
        </p:txBody>
      </p:sp>
      <p:sp>
        <p:nvSpPr>
          <p:cNvPr id="6" name="Slide Number Placeholder 5"/>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30665304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9/13/2022</a:t>
            </a:r>
          </a:p>
        </p:txBody>
      </p:sp>
      <p:sp>
        <p:nvSpPr>
          <p:cNvPr id="6" name="Footer Placeholder 5"/>
          <p:cNvSpPr>
            <a:spLocks noGrp="1"/>
          </p:cNvSpPr>
          <p:nvPr>
            <p:ph type="ftr" sz="quarter" idx="11"/>
          </p:nvPr>
        </p:nvSpPr>
        <p:spPr/>
        <p:txBody>
          <a:bodyPr/>
          <a:lstStyle/>
          <a:p>
            <a:r>
              <a:rPr lang="en-US"/>
              <a:t>HTC Metro District Financial Presentation - September 2022</a:t>
            </a:r>
          </a:p>
        </p:txBody>
      </p:sp>
      <p:sp>
        <p:nvSpPr>
          <p:cNvPr id="7" name="Slide Number Placeholder 6"/>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98443181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9/13/2022</a:t>
            </a:r>
          </a:p>
        </p:txBody>
      </p:sp>
      <p:sp>
        <p:nvSpPr>
          <p:cNvPr id="8" name="Footer Placeholder 7"/>
          <p:cNvSpPr>
            <a:spLocks noGrp="1"/>
          </p:cNvSpPr>
          <p:nvPr>
            <p:ph type="ftr" sz="quarter" idx="11"/>
          </p:nvPr>
        </p:nvSpPr>
        <p:spPr/>
        <p:txBody>
          <a:bodyPr/>
          <a:lstStyle/>
          <a:p>
            <a:r>
              <a:rPr lang="en-US"/>
              <a:t>HTC Metro District Financial Presentation - September 2022</a:t>
            </a:r>
          </a:p>
        </p:txBody>
      </p:sp>
      <p:sp>
        <p:nvSpPr>
          <p:cNvPr id="9" name="Slide Number Placeholder 8"/>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32527087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9/13/2022</a:t>
            </a:r>
          </a:p>
        </p:txBody>
      </p:sp>
      <p:sp>
        <p:nvSpPr>
          <p:cNvPr id="4" name="Footer Placeholder 3"/>
          <p:cNvSpPr>
            <a:spLocks noGrp="1"/>
          </p:cNvSpPr>
          <p:nvPr>
            <p:ph type="ftr" sz="quarter" idx="11"/>
          </p:nvPr>
        </p:nvSpPr>
        <p:spPr/>
        <p:txBody>
          <a:bodyPr/>
          <a:lstStyle/>
          <a:p>
            <a:r>
              <a:rPr lang="en-US"/>
              <a:t>HTC Metro District Financial Presentation - September 2022</a:t>
            </a:r>
          </a:p>
        </p:txBody>
      </p:sp>
      <p:sp>
        <p:nvSpPr>
          <p:cNvPr id="5" name="Slide Number Placeholder 4"/>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375029920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9/13/2022</a:t>
            </a:r>
          </a:p>
        </p:txBody>
      </p:sp>
      <p:sp>
        <p:nvSpPr>
          <p:cNvPr id="3" name="Footer Placeholder 2"/>
          <p:cNvSpPr>
            <a:spLocks noGrp="1"/>
          </p:cNvSpPr>
          <p:nvPr>
            <p:ph type="ftr" sz="quarter" idx="11"/>
          </p:nvPr>
        </p:nvSpPr>
        <p:spPr/>
        <p:txBody>
          <a:bodyPr/>
          <a:lstStyle/>
          <a:p>
            <a:r>
              <a:rPr lang="en-US"/>
              <a:t>HTC Metro District Financial Presentation - September 2022</a:t>
            </a:r>
          </a:p>
        </p:txBody>
      </p:sp>
      <p:sp>
        <p:nvSpPr>
          <p:cNvPr id="4" name="Slide Number Placeholder 3"/>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414540343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9/13/2022</a:t>
            </a:r>
          </a:p>
        </p:txBody>
      </p:sp>
      <p:sp>
        <p:nvSpPr>
          <p:cNvPr id="6" name="Footer Placeholder 5"/>
          <p:cNvSpPr>
            <a:spLocks noGrp="1"/>
          </p:cNvSpPr>
          <p:nvPr>
            <p:ph type="ftr" sz="quarter" idx="11"/>
          </p:nvPr>
        </p:nvSpPr>
        <p:spPr/>
        <p:txBody>
          <a:bodyPr/>
          <a:lstStyle/>
          <a:p>
            <a:r>
              <a:rPr lang="en-US"/>
              <a:t>HTC Metro District Financial Presentation - September 2022</a:t>
            </a:r>
          </a:p>
        </p:txBody>
      </p:sp>
      <p:sp>
        <p:nvSpPr>
          <p:cNvPr id="7" name="Slide Number Placeholder 6"/>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5776266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4C37-57F9-D002-2C65-50742EDFC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4EB1C0-C884-B18C-E4FE-658E5449E9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12EFD-34BB-1B48-324C-B742BF407B5A}"/>
              </a:ext>
            </a:extLst>
          </p:cNvPr>
          <p:cNvSpPr>
            <a:spLocks noGrp="1"/>
          </p:cNvSpPr>
          <p:nvPr>
            <p:ph type="dt" sz="half" idx="10"/>
          </p:nvPr>
        </p:nvSpPr>
        <p:spPr/>
        <p:txBody>
          <a:bodyPr/>
          <a:lstStyle/>
          <a:p>
            <a:r>
              <a:rPr lang="en-US"/>
              <a:t>9/13/2022</a:t>
            </a:r>
          </a:p>
        </p:txBody>
      </p:sp>
      <p:sp>
        <p:nvSpPr>
          <p:cNvPr id="5" name="Footer Placeholder 4">
            <a:extLst>
              <a:ext uri="{FF2B5EF4-FFF2-40B4-BE49-F238E27FC236}">
                <a16:creationId xmlns:a16="http://schemas.microsoft.com/office/drawing/2014/main" id="{B6BB325F-AFA4-B522-27C0-305529580202}"/>
              </a:ext>
            </a:extLst>
          </p:cNvPr>
          <p:cNvSpPr>
            <a:spLocks noGrp="1"/>
          </p:cNvSpPr>
          <p:nvPr>
            <p:ph type="ftr" sz="quarter" idx="11"/>
          </p:nvPr>
        </p:nvSpPr>
        <p:spPr/>
        <p:txBody>
          <a:bodyPr/>
          <a:lstStyle/>
          <a:p>
            <a:r>
              <a:rPr lang="en-US"/>
              <a:t>HTC Metro District Financial Presentation - September 2022</a:t>
            </a:r>
          </a:p>
        </p:txBody>
      </p:sp>
      <p:sp>
        <p:nvSpPr>
          <p:cNvPr id="6" name="Slide Number Placeholder 5">
            <a:extLst>
              <a:ext uri="{FF2B5EF4-FFF2-40B4-BE49-F238E27FC236}">
                <a16:creationId xmlns:a16="http://schemas.microsoft.com/office/drawing/2014/main" id="{B8B8048A-34C5-BADA-FCEE-CEF3EE0EDBAE}"/>
              </a:ext>
            </a:extLst>
          </p:cNvPr>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159952288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9/13/2022</a:t>
            </a:r>
          </a:p>
        </p:txBody>
      </p:sp>
      <p:sp>
        <p:nvSpPr>
          <p:cNvPr id="6" name="Footer Placeholder 5"/>
          <p:cNvSpPr>
            <a:spLocks noGrp="1"/>
          </p:cNvSpPr>
          <p:nvPr>
            <p:ph type="ftr" sz="quarter" idx="11"/>
          </p:nvPr>
        </p:nvSpPr>
        <p:spPr/>
        <p:txBody>
          <a:bodyPr/>
          <a:lstStyle/>
          <a:p>
            <a:r>
              <a:rPr lang="en-US"/>
              <a:t>HTC Metro District Financial Presentation - September 2022</a:t>
            </a:r>
          </a:p>
        </p:txBody>
      </p:sp>
      <p:sp>
        <p:nvSpPr>
          <p:cNvPr id="7" name="Slide Number Placeholder 6"/>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310148753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9/13/2022</a:t>
            </a:r>
          </a:p>
        </p:txBody>
      </p:sp>
      <p:sp>
        <p:nvSpPr>
          <p:cNvPr id="5" name="Footer Placeholder 4"/>
          <p:cNvSpPr>
            <a:spLocks noGrp="1"/>
          </p:cNvSpPr>
          <p:nvPr>
            <p:ph type="ftr" sz="quarter" idx="11"/>
          </p:nvPr>
        </p:nvSpPr>
        <p:spPr/>
        <p:txBody>
          <a:bodyPr/>
          <a:lstStyle/>
          <a:p>
            <a:r>
              <a:rPr lang="en-US"/>
              <a:t>HTC Metro District Financial Presentation - September 2022</a:t>
            </a:r>
          </a:p>
        </p:txBody>
      </p:sp>
      <p:sp>
        <p:nvSpPr>
          <p:cNvPr id="6" name="Slide Number Placeholder 5"/>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419644432"/>
      </p:ext>
    </p:extLst>
  </p:cSld>
  <p:clrMapOvr>
    <a:masterClrMapping/>
  </p:clrMapOvr>
  <p:transition/>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9/13/2022</a:t>
            </a:r>
          </a:p>
        </p:txBody>
      </p:sp>
      <p:sp>
        <p:nvSpPr>
          <p:cNvPr id="5" name="Footer Placeholder 4"/>
          <p:cNvSpPr>
            <a:spLocks noGrp="1"/>
          </p:cNvSpPr>
          <p:nvPr>
            <p:ph type="ftr" sz="quarter" idx="11"/>
          </p:nvPr>
        </p:nvSpPr>
        <p:spPr/>
        <p:txBody>
          <a:bodyPr/>
          <a:lstStyle/>
          <a:p>
            <a:r>
              <a:rPr lang="en-US"/>
              <a:t>HTC Metro District Financial Presentation - September 2022</a:t>
            </a:r>
          </a:p>
        </p:txBody>
      </p:sp>
      <p:sp>
        <p:nvSpPr>
          <p:cNvPr id="6" name="Slide Number Placeholder 5"/>
          <p:cNvSpPr>
            <a:spLocks noGrp="1"/>
          </p:cNvSpPr>
          <p:nvPr>
            <p:ph type="sldNum" sz="quarter" idx="12"/>
          </p:nvPr>
        </p:nvSpPr>
        <p:spPr/>
        <p:txBody>
          <a:bodyPr/>
          <a:lstStyle/>
          <a:p>
            <a:fld id="{5BED0354-3964-4068-B371-BC1C3D7EF2A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504841895"/>
      </p:ext>
    </p:extLst>
  </p:cSld>
  <p:clrMapOvr>
    <a:masterClrMapping/>
  </p:clrMapOvr>
  <p:transition/>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9/13/2022</a:t>
            </a:r>
          </a:p>
        </p:txBody>
      </p:sp>
      <p:sp>
        <p:nvSpPr>
          <p:cNvPr id="5" name="Footer Placeholder 4"/>
          <p:cNvSpPr>
            <a:spLocks noGrp="1"/>
          </p:cNvSpPr>
          <p:nvPr>
            <p:ph type="ftr" sz="quarter" idx="11"/>
          </p:nvPr>
        </p:nvSpPr>
        <p:spPr/>
        <p:txBody>
          <a:bodyPr/>
          <a:lstStyle/>
          <a:p>
            <a:r>
              <a:rPr lang="en-US"/>
              <a:t>HTC Metro District Financial Presentation - September 2022</a:t>
            </a:r>
          </a:p>
        </p:txBody>
      </p:sp>
      <p:sp>
        <p:nvSpPr>
          <p:cNvPr id="6" name="Slide Number Placeholder 5"/>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1335160477"/>
      </p:ext>
    </p:extLst>
  </p:cSld>
  <p:clrMapOvr>
    <a:masterClrMapping/>
  </p:clrMapOvr>
  <p:transition/>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9/13/2022</a:t>
            </a:r>
          </a:p>
        </p:txBody>
      </p:sp>
      <p:sp>
        <p:nvSpPr>
          <p:cNvPr id="5" name="Footer Placeholder 4"/>
          <p:cNvSpPr>
            <a:spLocks noGrp="1"/>
          </p:cNvSpPr>
          <p:nvPr>
            <p:ph type="ftr" sz="quarter" idx="11"/>
          </p:nvPr>
        </p:nvSpPr>
        <p:spPr/>
        <p:txBody>
          <a:bodyPr/>
          <a:lstStyle/>
          <a:p>
            <a:r>
              <a:rPr lang="en-US"/>
              <a:t>HTC Metro District Financial Presentation - September 2022</a:t>
            </a:r>
          </a:p>
        </p:txBody>
      </p:sp>
      <p:sp>
        <p:nvSpPr>
          <p:cNvPr id="6" name="Slide Number Placeholder 5"/>
          <p:cNvSpPr>
            <a:spLocks noGrp="1"/>
          </p:cNvSpPr>
          <p:nvPr>
            <p:ph type="sldNum" sz="quarter" idx="12"/>
          </p:nvPr>
        </p:nvSpPr>
        <p:spPr/>
        <p:txBody>
          <a:bodyPr/>
          <a:lstStyle/>
          <a:p>
            <a:fld id="{5BED0354-3964-4068-B371-BC1C3D7EF2A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01156110"/>
      </p:ext>
    </p:extLst>
  </p:cSld>
  <p:clrMapOvr>
    <a:masterClrMapping/>
  </p:clrMapOvr>
  <p:transition/>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9/13/2022</a:t>
            </a:r>
          </a:p>
        </p:txBody>
      </p:sp>
      <p:sp>
        <p:nvSpPr>
          <p:cNvPr id="5" name="Footer Placeholder 4"/>
          <p:cNvSpPr>
            <a:spLocks noGrp="1"/>
          </p:cNvSpPr>
          <p:nvPr>
            <p:ph type="ftr" sz="quarter" idx="11"/>
          </p:nvPr>
        </p:nvSpPr>
        <p:spPr/>
        <p:txBody>
          <a:bodyPr/>
          <a:lstStyle/>
          <a:p>
            <a:r>
              <a:rPr lang="en-US"/>
              <a:t>HTC Metro District Financial Presentation - September 2022</a:t>
            </a:r>
          </a:p>
        </p:txBody>
      </p:sp>
      <p:sp>
        <p:nvSpPr>
          <p:cNvPr id="6" name="Slide Number Placeholder 5"/>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2002519504"/>
      </p:ext>
    </p:extLst>
  </p:cSld>
  <p:clrMapOvr>
    <a:masterClrMapping/>
  </p:clrMapOvr>
  <p:transition/>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9/13/2022</a:t>
            </a:r>
          </a:p>
        </p:txBody>
      </p:sp>
      <p:sp>
        <p:nvSpPr>
          <p:cNvPr id="5" name="Footer Placeholder 4"/>
          <p:cNvSpPr>
            <a:spLocks noGrp="1"/>
          </p:cNvSpPr>
          <p:nvPr>
            <p:ph type="ftr" sz="quarter" idx="11"/>
          </p:nvPr>
        </p:nvSpPr>
        <p:spPr/>
        <p:txBody>
          <a:bodyPr/>
          <a:lstStyle/>
          <a:p>
            <a:r>
              <a:rPr lang="en-US"/>
              <a:t>HTC Metro District Financial Presentation - September 2022</a:t>
            </a:r>
          </a:p>
        </p:txBody>
      </p:sp>
      <p:sp>
        <p:nvSpPr>
          <p:cNvPr id="6" name="Slide Number Placeholder 5"/>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34579595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9/13/2022</a:t>
            </a:r>
          </a:p>
        </p:txBody>
      </p:sp>
      <p:sp>
        <p:nvSpPr>
          <p:cNvPr id="5" name="Footer Placeholder 4"/>
          <p:cNvSpPr>
            <a:spLocks noGrp="1"/>
          </p:cNvSpPr>
          <p:nvPr>
            <p:ph type="ftr" sz="quarter" idx="11"/>
          </p:nvPr>
        </p:nvSpPr>
        <p:spPr/>
        <p:txBody>
          <a:bodyPr/>
          <a:lstStyle/>
          <a:p>
            <a:r>
              <a:rPr lang="en-US"/>
              <a:t>HTC Metro District Financial Presentation - September 2022</a:t>
            </a:r>
          </a:p>
        </p:txBody>
      </p:sp>
      <p:sp>
        <p:nvSpPr>
          <p:cNvPr id="6" name="Slide Number Placeholder 5"/>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39090867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A618-4289-F103-E12A-23C5E78F7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F14A3A-0AC9-390D-51B5-E60FC33589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1C91F0-E13A-27BE-7C8B-6F2CF09E59A8}"/>
              </a:ext>
            </a:extLst>
          </p:cNvPr>
          <p:cNvSpPr>
            <a:spLocks noGrp="1"/>
          </p:cNvSpPr>
          <p:nvPr>
            <p:ph type="dt" sz="half" idx="10"/>
          </p:nvPr>
        </p:nvSpPr>
        <p:spPr/>
        <p:txBody>
          <a:bodyPr/>
          <a:lstStyle/>
          <a:p>
            <a:r>
              <a:rPr lang="en-US"/>
              <a:t>9/13/2022</a:t>
            </a:r>
          </a:p>
        </p:txBody>
      </p:sp>
      <p:sp>
        <p:nvSpPr>
          <p:cNvPr id="5" name="Footer Placeholder 4">
            <a:extLst>
              <a:ext uri="{FF2B5EF4-FFF2-40B4-BE49-F238E27FC236}">
                <a16:creationId xmlns:a16="http://schemas.microsoft.com/office/drawing/2014/main" id="{644CA99C-6763-C7BC-1612-2FE3CAE67428}"/>
              </a:ext>
            </a:extLst>
          </p:cNvPr>
          <p:cNvSpPr>
            <a:spLocks noGrp="1"/>
          </p:cNvSpPr>
          <p:nvPr>
            <p:ph type="ftr" sz="quarter" idx="11"/>
          </p:nvPr>
        </p:nvSpPr>
        <p:spPr/>
        <p:txBody>
          <a:bodyPr/>
          <a:lstStyle/>
          <a:p>
            <a:r>
              <a:rPr lang="en-US"/>
              <a:t>HTC Metro District Financial Presentation - September 2022</a:t>
            </a:r>
          </a:p>
        </p:txBody>
      </p:sp>
      <p:sp>
        <p:nvSpPr>
          <p:cNvPr id="6" name="Slide Number Placeholder 5">
            <a:extLst>
              <a:ext uri="{FF2B5EF4-FFF2-40B4-BE49-F238E27FC236}">
                <a16:creationId xmlns:a16="http://schemas.microsoft.com/office/drawing/2014/main" id="{E62CAF20-FDF1-69D8-F73A-EFE5941F67CC}"/>
              </a:ext>
            </a:extLst>
          </p:cNvPr>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39121331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E307-4E7B-4628-23A3-96C9EBCABB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AB2EE1-2C96-0597-1CEA-1558E10A63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2698A1-8653-D489-842E-44D6DED41E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C4C8B5-C139-2350-7E2E-C2742D8FE57E}"/>
              </a:ext>
            </a:extLst>
          </p:cNvPr>
          <p:cNvSpPr>
            <a:spLocks noGrp="1"/>
          </p:cNvSpPr>
          <p:nvPr>
            <p:ph type="dt" sz="half" idx="10"/>
          </p:nvPr>
        </p:nvSpPr>
        <p:spPr/>
        <p:txBody>
          <a:bodyPr/>
          <a:lstStyle/>
          <a:p>
            <a:r>
              <a:rPr lang="en-US"/>
              <a:t>9/13/2022</a:t>
            </a:r>
          </a:p>
        </p:txBody>
      </p:sp>
      <p:sp>
        <p:nvSpPr>
          <p:cNvPr id="6" name="Footer Placeholder 5">
            <a:extLst>
              <a:ext uri="{FF2B5EF4-FFF2-40B4-BE49-F238E27FC236}">
                <a16:creationId xmlns:a16="http://schemas.microsoft.com/office/drawing/2014/main" id="{58707647-071F-2968-1805-3D8506C5CEA4}"/>
              </a:ext>
            </a:extLst>
          </p:cNvPr>
          <p:cNvSpPr>
            <a:spLocks noGrp="1"/>
          </p:cNvSpPr>
          <p:nvPr>
            <p:ph type="ftr" sz="quarter" idx="11"/>
          </p:nvPr>
        </p:nvSpPr>
        <p:spPr/>
        <p:txBody>
          <a:bodyPr/>
          <a:lstStyle/>
          <a:p>
            <a:r>
              <a:rPr lang="en-US"/>
              <a:t>HTC Metro District Financial Presentation - September 2022</a:t>
            </a:r>
          </a:p>
        </p:txBody>
      </p:sp>
      <p:sp>
        <p:nvSpPr>
          <p:cNvPr id="7" name="Slide Number Placeholder 6">
            <a:extLst>
              <a:ext uri="{FF2B5EF4-FFF2-40B4-BE49-F238E27FC236}">
                <a16:creationId xmlns:a16="http://schemas.microsoft.com/office/drawing/2014/main" id="{D8C8E4B0-7A89-299E-7CFB-EC9AC80D80F9}"/>
              </a:ext>
            </a:extLst>
          </p:cNvPr>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41609016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CBDC-3173-DAE1-7BA4-A30A3C0342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9E93BE-E986-251A-2DF7-79BDBD8EC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BF1F4F-F620-6505-24A6-4327216831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B0C8B1-0DF7-0244-3852-A1B6D8CD48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79784E-7E09-25E2-F6C9-47BDEFF26F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E0490E-8AA6-28F7-C126-88E0807CA63F}"/>
              </a:ext>
            </a:extLst>
          </p:cNvPr>
          <p:cNvSpPr>
            <a:spLocks noGrp="1"/>
          </p:cNvSpPr>
          <p:nvPr>
            <p:ph type="dt" sz="half" idx="10"/>
          </p:nvPr>
        </p:nvSpPr>
        <p:spPr/>
        <p:txBody>
          <a:bodyPr/>
          <a:lstStyle/>
          <a:p>
            <a:r>
              <a:rPr lang="en-US"/>
              <a:t>9/13/2022</a:t>
            </a:r>
          </a:p>
        </p:txBody>
      </p:sp>
      <p:sp>
        <p:nvSpPr>
          <p:cNvPr id="8" name="Footer Placeholder 7">
            <a:extLst>
              <a:ext uri="{FF2B5EF4-FFF2-40B4-BE49-F238E27FC236}">
                <a16:creationId xmlns:a16="http://schemas.microsoft.com/office/drawing/2014/main" id="{7C273188-C004-B011-3E9A-04A7A60D0C40}"/>
              </a:ext>
            </a:extLst>
          </p:cNvPr>
          <p:cNvSpPr>
            <a:spLocks noGrp="1"/>
          </p:cNvSpPr>
          <p:nvPr>
            <p:ph type="ftr" sz="quarter" idx="11"/>
          </p:nvPr>
        </p:nvSpPr>
        <p:spPr/>
        <p:txBody>
          <a:bodyPr/>
          <a:lstStyle/>
          <a:p>
            <a:r>
              <a:rPr lang="en-US"/>
              <a:t>HTC Metro District Financial Presentation - September 2022</a:t>
            </a:r>
          </a:p>
        </p:txBody>
      </p:sp>
      <p:sp>
        <p:nvSpPr>
          <p:cNvPr id="9" name="Slide Number Placeholder 8">
            <a:extLst>
              <a:ext uri="{FF2B5EF4-FFF2-40B4-BE49-F238E27FC236}">
                <a16:creationId xmlns:a16="http://schemas.microsoft.com/office/drawing/2014/main" id="{416BD59A-E229-5FC3-29E6-0DE7BB0B4F5F}"/>
              </a:ext>
            </a:extLst>
          </p:cNvPr>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40864133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637C-0543-F510-7E6A-8D49996E0E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1EFB74-5381-97C9-4069-47FD03DD2B77}"/>
              </a:ext>
            </a:extLst>
          </p:cNvPr>
          <p:cNvSpPr>
            <a:spLocks noGrp="1"/>
          </p:cNvSpPr>
          <p:nvPr>
            <p:ph type="dt" sz="half" idx="10"/>
          </p:nvPr>
        </p:nvSpPr>
        <p:spPr/>
        <p:txBody>
          <a:bodyPr/>
          <a:lstStyle/>
          <a:p>
            <a:r>
              <a:rPr lang="en-US"/>
              <a:t>9/13/2022</a:t>
            </a:r>
          </a:p>
        </p:txBody>
      </p:sp>
      <p:sp>
        <p:nvSpPr>
          <p:cNvPr id="4" name="Footer Placeholder 3">
            <a:extLst>
              <a:ext uri="{FF2B5EF4-FFF2-40B4-BE49-F238E27FC236}">
                <a16:creationId xmlns:a16="http://schemas.microsoft.com/office/drawing/2014/main" id="{3786E3D9-0892-4364-A8CA-98A043E4B72B}"/>
              </a:ext>
            </a:extLst>
          </p:cNvPr>
          <p:cNvSpPr>
            <a:spLocks noGrp="1"/>
          </p:cNvSpPr>
          <p:nvPr>
            <p:ph type="ftr" sz="quarter" idx="11"/>
          </p:nvPr>
        </p:nvSpPr>
        <p:spPr/>
        <p:txBody>
          <a:bodyPr/>
          <a:lstStyle/>
          <a:p>
            <a:r>
              <a:rPr lang="en-US"/>
              <a:t>HTC Metro District Financial Presentation - September 2022</a:t>
            </a:r>
          </a:p>
        </p:txBody>
      </p:sp>
      <p:sp>
        <p:nvSpPr>
          <p:cNvPr id="5" name="Slide Number Placeholder 4">
            <a:extLst>
              <a:ext uri="{FF2B5EF4-FFF2-40B4-BE49-F238E27FC236}">
                <a16:creationId xmlns:a16="http://schemas.microsoft.com/office/drawing/2014/main" id="{3176B4DB-D08D-6EC8-98A2-AC2DC0BC54E0}"/>
              </a:ext>
            </a:extLst>
          </p:cNvPr>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11666926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DF998D-F104-FD3B-A5F3-4434B1B4F7B4}"/>
              </a:ext>
            </a:extLst>
          </p:cNvPr>
          <p:cNvSpPr>
            <a:spLocks noGrp="1"/>
          </p:cNvSpPr>
          <p:nvPr>
            <p:ph type="dt" sz="half" idx="10"/>
          </p:nvPr>
        </p:nvSpPr>
        <p:spPr/>
        <p:txBody>
          <a:bodyPr/>
          <a:lstStyle/>
          <a:p>
            <a:r>
              <a:rPr lang="en-US"/>
              <a:t>9/13/2022</a:t>
            </a:r>
          </a:p>
        </p:txBody>
      </p:sp>
      <p:sp>
        <p:nvSpPr>
          <p:cNvPr id="3" name="Footer Placeholder 2">
            <a:extLst>
              <a:ext uri="{FF2B5EF4-FFF2-40B4-BE49-F238E27FC236}">
                <a16:creationId xmlns:a16="http://schemas.microsoft.com/office/drawing/2014/main" id="{3E03CCA1-22A0-48BD-65F3-805CB02AD12D}"/>
              </a:ext>
            </a:extLst>
          </p:cNvPr>
          <p:cNvSpPr>
            <a:spLocks noGrp="1"/>
          </p:cNvSpPr>
          <p:nvPr>
            <p:ph type="ftr" sz="quarter" idx="11"/>
          </p:nvPr>
        </p:nvSpPr>
        <p:spPr/>
        <p:txBody>
          <a:bodyPr/>
          <a:lstStyle/>
          <a:p>
            <a:r>
              <a:rPr lang="en-US"/>
              <a:t>HTC Metro District Financial Presentation - September 2022</a:t>
            </a:r>
          </a:p>
        </p:txBody>
      </p:sp>
      <p:sp>
        <p:nvSpPr>
          <p:cNvPr id="4" name="Slide Number Placeholder 3">
            <a:extLst>
              <a:ext uri="{FF2B5EF4-FFF2-40B4-BE49-F238E27FC236}">
                <a16:creationId xmlns:a16="http://schemas.microsoft.com/office/drawing/2014/main" id="{A7D62E44-B1B2-1325-8E2E-ED3068F0C54E}"/>
              </a:ext>
            </a:extLst>
          </p:cNvPr>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10013787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07DD-CFBD-75C4-8C81-8546B607C1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69F17F-8805-2B12-30FE-006B984813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E8DDA7-9382-1A62-6DDE-E8A5FBDAC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ECB07-2FFC-6639-10EB-EA1696385DFA}"/>
              </a:ext>
            </a:extLst>
          </p:cNvPr>
          <p:cNvSpPr>
            <a:spLocks noGrp="1"/>
          </p:cNvSpPr>
          <p:nvPr>
            <p:ph type="dt" sz="half" idx="10"/>
          </p:nvPr>
        </p:nvSpPr>
        <p:spPr/>
        <p:txBody>
          <a:bodyPr/>
          <a:lstStyle/>
          <a:p>
            <a:r>
              <a:rPr lang="en-US"/>
              <a:t>9/13/2022</a:t>
            </a:r>
          </a:p>
        </p:txBody>
      </p:sp>
      <p:sp>
        <p:nvSpPr>
          <p:cNvPr id="6" name="Footer Placeholder 5">
            <a:extLst>
              <a:ext uri="{FF2B5EF4-FFF2-40B4-BE49-F238E27FC236}">
                <a16:creationId xmlns:a16="http://schemas.microsoft.com/office/drawing/2014/main" id="{48A5B7DC-3F4D-FE39-46A8-83021602A9B8}"/>
              </a:ext>
            </a:extLst>
          </p:cNvPr>
          <p:cNvSpPr>
            <a:spLocks noGrp="1"/>
          </p:cNvSpPr>
          <p:nvPr>
            <p:ph type="ftr" sz="quarter" idx="11"/>
          </p:nvPr>
        </p:nvSpPr>
        <p:spPr/>
        <p:txBody>
          <a:bodyPr/>
          <a:lstStyle/>
          <a:p>
            <a:r>
              <a:rPr lang="en-US"/>
              <a:t>HTC Metro District Financial Presentation - September 2022</a:t>
            </a:r>
          </a:p>
        </p:txBody>
      </p:sp>
      <p:sp>
        <p:nvSpPr>
          <p:cNvPr id="7" name="Slide Number Placeholder 6">
            <a:extLst>
              <a:ext uri="{FF2B5EF4-FFF2-40B4-BE49-F238E27FC236}">
                <a16:creationId xmlns:a16="http://schemas.microsoft.com/office/drawing/2014/main" id="{5BC1BB21-AE3C-B55A-D8DB-6CB624BFE281}"/>
              </a:ext>
            </a:extLst>
          </p:cNvPr>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32290173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4E0FE-CE05-0932-96A7-E52CBF167F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9EC46-1D08-ED97-A16C-2B6E3DB528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70E03A-DC7F-EE0D-57EB-F1A46F8BA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0B7892-9E6A-22CF-88A3-6A5287C6CA5E}"/>
              </a:ext>
            </a:extLst>
          </p:cNvPr>
          <p:cNvSpPr>
            <a:spLocks noGrp="1"/>
          </p:cNvSpPr>
          <p:nvPr>
            <p:ph type="dt" sz="half" idx="10"/>
          </p:nvPr>
        </p:nvSpPr>
        <p:spPr/>
        <p:txBody>
          <a:bodyPr/>
          <a:lstStyle/>
          <a:p>
            <a:r>
              <a:rPr lang="en-US"/>
              <a:t>9/13/2022</a:t>
            </a:r>
          </a:p>
        </p:txBody>
      </p:sp>
      <p:sp>
        <p:nvSpPr>
          <p:cNvPr id="6" name="Footer Placeholder 5">
            <a:extLst>
              <a:ext uri="{FF2B5EF4-FFF2-40B4-BE49-F238E27FC236}">
                <a16:creationId xmlns:a16="http://schemas.microsoft.com/office/drawing/2014/main" id="{186441F4-448F-F8A0-D4E1-4C9A8E01D0BF}"/>
              </a:ext>
            </a:extLst>
          </p:cNvPr>
          <p:cNvSpPr>
            <a:spLocks noGrp="1"/>
          </p:cNvSpPr>
          <p:nvPr>
            <p:ph type="ftr" sz="quarter" idx="11"/>
          </p:nvPr>
        </p:nvSpPr>
        <p:spPr/>
        <p:txBody>
          <a:bodyPr/>
          <a:lstStyle/>
          <a:p>
            <a:r>
              <a:rPr lang="en-US"/>
              <a:t>HTC Metro District Financial Presentation - September 2022</a:t>
            </a:r>
          </a:p>
        </p:txBody>
      </p:sp>
      <p:sp>
        <p:nvSpPr>
          <p:cNvPr id="7" name="Slide Number Placeholder 6">
            <a:extLst>
              <a:ext uri="{FF2B5EF4-FFF2-40B4-BE49-F238E27FC236}">
                <a16:creationId xmlns:a16="http://schemas.microsoft.com/office/drawing/2014/main" id="{94133E86-7E9A-5C33-684E-837216C0777A}"/>
              </a:ext>
            </a:extLst>
          </p:cNvPr>
          <p:cNvSpPr>
            <a:spLocks noGrp="1"/>
          </p:cNvSpPr>
          <p:nvPr>
            <p:ph type="sldNum" sz="quarter" idx="12"/>
          </p:nvPr>
        </p:nvSpPr>
        <p:spPr/>
        <p:txBody>
          <a:bodyPr/>
          <a:lstStyle/>
          <a:p>
            <a:fld id="{5BED0354-3964-4068-B371-BC1C3D7EF2A3}" type="slidenum">
              <a:rPr lang="en-US" smtClean="0"/>
              <a:t>‹#›</a:t>
            </a:fld>
            <a:endParaRPr lang="en-US"/>
          </a:p>
        </p:txBody>
      </p:sp>
    </p:spTree>
    <p:extLst>
      <p:ext uri="{BB962C8B-B14F-4D97-AF65-F5344CB8AC3E}">
        <p14:creationId xmlns:p14="http://schemas.microsoft.com/office/powerpoint/2010/main" val="102722466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3D27D8-8291-84A4-5B92-979B67B9C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CA11C2-574F-C46F-E24B-8CECFBB101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009ED-F2A8-4B58-58FF-08A3BC0DEC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9/13/2022</a:t>
            </a:r>
          </a:p>
        </p:txBody>
      </p:sp>
      <p:sp>
        <p:nvSpPr>
          <p:cNvPr id="5" name="Footer Placeholder 4">
            <a:extLst>
              <a:ext uri="{FF2B5EF4-FFF2-40B4-BE49-F238E27FC236}">
                <a16:creationId xmlns:a16="http://schemas.microsoft.com/office/drawing/2014/main" id="{F6CEC929-00C4-4FB9-C0A8-7100BC0330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HTC Metro District Financial Presentation - September 2022</a:t>
            </a:r>
          </a:p>
        </p:txBody>
      </p:sp>
      <p:sp>
        <p:nvSpPr>
          <p:cNvPr id="6" name="Slide Number Placeholder 5">
            <a:extLst>
              <a:ext uri="{FF2B5EF4-FFF2-40B4-BE49-F238E27FC236}">
                <a16:creationId xmlns:a16="http://schemas.microsoft.com/office/drawing/2014/main" id="{8CAFC552-5A72-B873-2A2D-0ECAEF1E7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D0354-3964-4068-B371-BC1C3D7EF2A3}" type="slidenum">
              <a:rPr lang="en-US" smtClean="0"/>
              <a:t>‹#›</a:t>
            </a:fld>
            <a:endParaRPr lang="en-US"/>
          </a:p>
        </p:txBody>
      </p:sp>
    </p:spTree>
    <p:extLst>
      <p:ext uri="{BB962C8B-B14F-4D97-AF65-F5344CB8AC3E}">
        <p14:creationId xmlns:p14="http://schemas.microsoft.com/office/powerpoint/2010/main" val="1768460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9/13/2022</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HTC Metro District Financial Presentation - September 2022</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BED0354-3964-4068-B371-BC1C3D7EF2A3}" type="slidenum">
              <a:rPr lang="en-US" smtClean="0"/>
              <a:t>‹#›</a:t>
            </a:fld>
            <a:endParaRPr lang="en-US"/>
          </a:p>
        </p:txBody>
      </p:sp>
    </p:spTree>
    <p:extLst>
      <p:ext uri="{BB962C8B-B14F-4D97-AF65-F5344CB8AC3E}">
        <p14:creationId xmlns:p14="http://schemas.microsoft.com/office/powerpoint/2010/main" val="3696362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ct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1D257B-AABB-AECC-10B2-05A6B79C3BCB}"/>
              </a:ext>
            </a:extLst>
          </p:cNvPr>
          <p:cNvSpPr>
            <a:spLocks noGrp="1"/>
          </p:cNvSpPr>
          <p:nvPr>
            <p:ph type="dt" sz="half" idx="10"/>
          </p:nvPr>
        </p:nvSpPr>
        <p:spPr/>
        <p:txBody>
          <a:bodyPr/>
          <a:lstStyle/>
          <a:p>
            <a:r>
              <a:rPr lang="en-US"/>
              <a:t>9/13/2022</a:t>
            </a:r>
          </a:p>
        </p:txBody>
      </p:sp>
      <p:sp>
        <p:nvSpPr>
          <p:cNvPr id="3" name="Footer Placeholder 2">
            <a:extLst>
              <a:ext uri="{FF2B5EF4-FFF2-40B4-BE49-F238E27FC236}">
                <a16:creationId xmlns:a16="http://schemas.microsoft.com/office/drawing/2014/main" id="{0136F7E3-C3F5-1F14-94DC-B852583A9251}"/>
              </a:ext>
            </a:extLst>
          </p:cNvPr>
          <p:cNvSpPr>
            <a:spLocks noGrp="1"/>
          </p:cNvSpPr>
          <p:nvPr>
            <p:ph type="ftr" sz="quarter" idx="11"/>
          </p:nvPr>
        </p:nvSpPr>
        <p:spPr/>
        <p:txBody>
          <a:bodyPr/>
          <a:lstStyle/>
          <a:p>
            <a:r>
              <a:rPr lang="en-US"/>
              <a:t>HTC Metro District Financial Presentation - September 2022</a:t>
            </a:r>
          </a:p>
        </p:txBody>
      </p:sp>
      <p:sp>
        <p:nvSpPr>
          <p:cNvPr id="4" name="Slide Number Placeholder 3">
            <a:extLst>
              <a:ext uri="{FF2B5EF4-FFF2-40B4-BE49-F238E27FC236}">
                <a16:creationId xmlns:a16="http://schemas.microsoft.com/office/drawing/2014/main" id="{1B8FB00D-F505-7F07-34B9-364260A9F128}"/>
              </a:ext>
            </a:extLst>
          </p:cNvPr>
          <p:cNvSpPr>
            <a:spLocks noGrp="1"/>
          </p:cNvSpPr>
          <p:nvPr>
            <p:ph type="sldNum" sz="quarter" idx="12"/>
          </p:nvPr>
        </p:nvSpPr>
        <p:spPr/>
        <p:txBody>
          <a:bodyPr/>
          <a:lstStyle/>
          <a:p>
            <a:fld id="{5BED0354-3964-4068-B371-BC1C3D7EF2A3}" type="slidenum">
              <a:rPr lang="en-US" smtClean="0"/>
              <a:t>1</a:t>
            </a:fld>
            <a:endParaRPr lang="en-US"/>
          </a:p>
        </p:txBody>
      </p:sp>
      <p:pic>
        <p:nvPicPr>
          <p:cNvPr id="5" name="Picture 4">
            <a:extLst>
              <a:ext uri="{FF2B5EF4-FFF2-40B4-BE49-F238E27FC236}">
                <a16:creationId xmlns:a16="http://schemas.microsoft.com/office/drawing/2014/main" id="{0A509D30-5831-4D2E-2D89-23BACFBAC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77334" y="1959908"/>
            <a:ext cx="3083704" cy="1897455"/>
          </a:xfrm>
          <a:prstGeom prst="rect">
            <a:avLst/>
          </a:prstGeom>
          <a:noFill/>
          <a:ln>
            <a:noFill/>
          </a:ln>
        </p:spPr>
      </p:pic>
      <p:sp>
        <p:nvSpPr>
          <p:cNvPr id="7" name="TextBox 6">
            <a:extLst>
              <a:ext uri="{FF2B5EF4-FFF2-40B4-BE49-F238E27FC236}">
                <a16:creationId xmlns:a16="http://schemas.microsoft.com/office/drawing/2014/main" id="{898950AC-1954-1247-BC0E-8749F2872C1D}"/>
              </a:ext>
            </a:extLst>
          </p:cNvPr>
          <p:cNvSpPr txBox="1"/>
          <p:nvPr/>
        </p:nvSpPr>
        <p:spPr>
          <a:xfrm>
            <a:off x="4576559" y="1163439"/>
            <a:ext cx="4014104" cy="3672672"/>
          </a:xfrm>
          <a:prstGeom prst="rect">
            <a:avLst/>
          </a:prstGeom>
          <a:noFill/>
        </p:spPr>
        <p:txBody>
          <a:bodyPr wrap="square" rtlCol="0">
            <a:spAutoFit/>
          </a:bodyPr>
          <a:lstStyle/>
          <a:p>
            <a:pPr algn="ctr">
              <a:lnSpc>
                <a:spcPct val="150000"/>
              </a:lnSpc>
            </a:pPr>
            <a:r>
              <a:rPr lang="en-US" sz="4000">
                <a:latin typeface="Copperplate Gothic Light" panose="020E0507020206020404" pitchFamily="34" charset="0"/>
              </a:rPr>
              <a:t>September 2022 Financial Presentation </a:t>
            </a:r>
          </a:p>
        </p:txBody>
      </p:sp>
    </p:spTree>
    <p:extLst>
      <p:ext uri="{BB962C8B-B14F-4D97-AF65-F5344CB8AC3E}">
        <p14:creationId xmlns:p14="http://schemas.microsoft.com/office/powerpoint/2010/main" val="18916711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A73E8E-6FA1-EBE8-644B-87DAC0AA2F4D}"/>
              </a:ext>
            </a:extLst>
          </p:cNvPr>
          <p:cNvSpPr txBox="1"/>
          <p:nvPr/>
        </p:nvSpPr>
        <p:spPr>
          <a:xfrm>
            <a:off x="94377" y="155096"/>
            <a:ext cx="6094602" cy="369332"/>
          </a:xfrm>
          <a:prstGeom prst="rect">
            <a:avLst/>
          </a:prstGeom>
          <a:noFill/>
        </p:spPr>
        <p:txBody>
          <a:bodyPr wrap="square">
            <a:spAutoFit/>
          </a:bodyPr>
          <a:lstStyle/>
          <a:p>
            <a:pPr>
              <a:lnSpc>
                <a:spcPct val="100000"/>
              </a:lnSpc>
              <a:spcBef>
                <a:spcPts val="1417"/>
              </a:spcBef>
              <a:buNone/>
            </a:pPr>
            <a:r>
              <a:rPr lang="en-US" sz="1800" b="1" u="sng" strike="noStrike" spc="-1">
                <a:uFillTx/>
                <a:latin typeface="Arial"/>
                <a:ea typeface="Microsoft YaHei"/>
              </a:rPr>
              <a:t>HTC Metro District 2022 Budget:</a:t>
            </a:r>
            <a:endParaRPr lang="en-US" sz="1800" b="0" strike="noStrike" spc="-1">
              <a:latin typeface="Arial"/>
            </a:endParaRPr>
          </a:p>
        </p:txBody>
      </p:sp>
      <p:pic>
        <p:nvPicPr>
          <p:cNvPr id="4" name="Picture 3">
            <a:extLst>
              <a:ext uri="{FF2B5EF4-FFF2-40B4-BE49-F238E27FC236}">
                <a16:creationId xmlns:a16="http://schemas.microsoft.com/office/drawing/2014/main" id="{E4A78166-FB4A-BD97-1F45-DA459BC07E5D}"/>
              </a:ext>
            </a:extLst>
          </p:cNvPr>
          <p:cNvPicPr>
            <a:picLocks noChangeAspect="1"/>
          </p:cNvPicPr>
          <p:nvPr/>
        </p:nvPicPr>
        <p:blipFill>
          <a:blip r:embed="rId3"/>
          <a:stretch>
            <a:fillRect/>
          </a:stretch>
        </p:blipFill>
        <p:spPr>
          <a:xfrm>
            <a:off x="389729" y="696286"/>
            <a:ext cx="10901854" cy="5763237"/>
          </a:xfrm>
          <a:prstGeom prst="rect">
            <a:avLst/>
          </a:prstGeom>
        </p:spPr>
      </p:pic>
      <p:sp>
        <p:nvSpPr>
          <p:cNvPr id="7" name="Date Placeholder 6">
            <a:extLst>
              <a:ext uri="{FF2B5EF4-FFF2-40B4-BE49-F238E27FC236}">
                <a16:creationId xmlns:a16="http://schemas.microsoft.com/office/drawing/2014/main" id="{E85A6A45-4D5F-5932-7B2E-DDAFB5B4CE1C}"/>
              </a:ext>
            </a:extLst>
          </p:cNvPr>
          <p:cNvSpPr>
            <a:spLocks noGrp="1"/>
          </p:cNvSpPr>
          <p:nvPr>
            <p:ph type="dt" sz="half" idx="10"/>
          </p:nvPr>
        </p:nvSpPr>
        <p:spPr/>
        <p:txBody>
          <a:bodyPr/>
          <a:lstStyle/>
          <a:p>
            <a:r>
              <a:rPr lang="en-US"/>
              <a:t>9/13/2022</a:t>
            </a:r>
          </a:p>
        </p:txBody>
      </p:sp>
      <p:sp>
        <p:nvSpPr>
          <p:cNvPr id="8" name="Slide Number Placeholder 7">
            <a:extLst>
              <a:ext uri="{FF2B5EF4-FFF2-40B4-BE49-F238E27FC236}">
                <a16:creationId xmlns:a16="http://schemas.microsoft.com/office/drawing/2014/main" id="{1CEE02CE-3592-9092-DC78-B87C53923EAA}"/>
              </a:ext>
            </a:extLst>
          </p:cNvPr>
          <p:cNvSpPr>
            <a:spLocks noGrp="1"/>
          </p:cNvSpPr>
          <p:nvPr>
            <p:ph type="sldNum" sz="quarter" idx="12"/>
          </p:nvPr>
        </p:nvSpPr>
        <p:spPr/>
        <p:txBody>
          <a:bodyPr/>
          <a:lstStyle/>
          <a:p>
            <a:fld id="{5BED0354-3964-4068-B371-BC1C3D7EF2A3}" type="slidenum">
              <a:rPr lang="en-US" smtClean="0"/>
              <a:t>10</a:t>
            </a:fld>
            <a:endParaRPr lang="en-US"/>
          </a:p>
        </p:txBody>
      </p:sp>
      <p:sp>
        <p:nvSpPr>
          <p:cNvPr id="3" name="Footer Placeholder 2">
            <a:extLst>
              <a:ext uri="{FF2B5EF4-FFF2-40B4-BE49-F238E27FC236}">
                <a16:creationId xmlns:a16="http://schemas.microsoft.com/office/drawing/2014/main" id="{78C307CC-EE59-3E8B-A1D7-4C1F7685A1E2}"/>
              </a:ext>
            </a:extLst>
          </p:cNvPr>
          <p:cNvSpPr>
            <a:spLocks noGrp="1"/>
          </p:cNvSpPr>
          <p:nvPr>
            <p:ph type="ftr" sz="quarter" idx="11"/>
          </p:nvPr>
        </p:nvSpPr>
        <p:spPr/>
        <p:txBody>
          <a:bodyPr/>
          <a:lstStyle/>
          <a:p>
            <a:r>
              <a:rPr lang="en-US"/>
              <a:t>HTC Metro District Financial Presentation - September 2022</a:t>
            </a:r>
          </a:p>
        </p:txBody>
      </p:sp>
    </p:spTree>
    <p:extLst>
      <p:ext uri="{BB962C8B-B14F-4D97-AF65-F5344CB8AC3E}">
        <p14:creationId xmlns:p14="http://schemas.microsoft.com/office/powerpoint/2010/main" val="1027581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2D75BF-E0DC-0C94-9D64-D9D203893C40}"/>
              </a:ext>
            </a:extLst>
          </p:cNvPr>
          <p:cNvSpPr>
            <a:spLocks noGrp="1"/>
          </p:cNvSpPr>
          <p:nvPr>
            <p:ph type="dt" sz="half" idx="10"/>
          </p:nvPr>
        </p:nvSpPr>
        <p:spPr/>
        <p:txBody>
          <a:bodyPr/>
          <a:lstStyle/>
          <a:p>
            <a:r>
              <a:rPr lang="en-US"/>
              <a:t>9/13/2022</a:t>
            </a:r>
          </a:p>
        </p:txBody>
      </p:sp>
      <p:sp>
        <p:nvSpPr>
          <p:cNvPr id="3" name="Slide Number Placeholder 2">
            <a:extLst>
              <a:ext uri="{FF2B5EF4-FFF2-40B4-BE49-F238E27FC236}">
                <a16:creationId xmlns:a16="http://schemas.microsoft.com/office/drawing/2014/main" id="{87334DD5-33A2-4FED-A8A5-19C69A691206}"/>
              </a:ext>
            </a:extLst>
          </p:cNvPr>
          <p:cNvSpPr>
            <a:spLocks noGrp="1"/>
          </p:cNvSpPr>
          <p:nvPr>
            <p:ph type="sldNum" sz="quarter" idx="12"/>
          </p:nvPr>
        </p:nvSpPr>
        <p:spPr/>
        <p:txBody>
          <a:bodyPr/>
          <a:lstStyle/>
          <a:p>
            <a:fld id="{5BED0354-3964-4068-B371-BC1C3D7EF2A3}" type="slidenum">
              <a:rPr lang="en-US" smtClean="0"/>
              <a:t>11</a:t>
            </a:fld>
            <a:endParaRPr lang="en-US"/>
          </a:p>
        </p:txBody>
      </p:sp>
      <p:sp>
        <p:nvSpPr>
          <p:cNvPr id="4" name="PlaceHolder 2">
            <a:extLst>
              <a:ext uri="{FF2B5EF4-FFF2-40B4-BE49-F238E27FC236}">
                <a16:creationId xmlns:a16="http://schemas.microsoft.com/office/drawing/2014/main" id="{39BCF577-F1F8-905D-1B94-5496A46E4ADC}"/>
              </a:ext>
            </a:extLst>
          </p:cNvPr>
          <p:cNvSpPr txBox="1"/>
          <p:nvPr/>
        </p:nvSpPr>
        <p:spPr>
          <a:xfrm>
            <a:off x="218775" y="421750"/>
            <a:ext cx="9070200" cy="256680"/>
          </a:xfrm>
          <a:prstGeom prst="rect">
            <a:avLst/>
          </a:prstGeom>
          <a:noFill/>
          <a:ln w="0">
            <a:noFill/>
          </a:ln>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417"/>
              </a:spcBef>
              <a:buFont typeface="Arial" panose="020B0604020202020204" pitchFamily="34" charset="0"/>
              <a:buNone/>
            </a:pPr>
            <a:r>
              <a:rPr lang="en-US" sz="2000" b="1" u="sng" spc="-1">
                <a:latin typeface="Arial"/>
                <a:ea typeface="Microsoft YaHei"/>
              </a:rPr>
              <a:t>HTC Metro District 2022 Operating &amp; Debt Service 7/22 YTD:</a:t>
            </a: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p:txBody>
      </p:sp>
      <p:pic>
        <p:nvPicPr>
          <p:cNvPr id="6" name="Picture 5">
            <a:extLst>
              <a:ext uri="{FF2B5EF4-FFF2-40B4-BE49-F238E27FC236}">
                <a16:creationId xmlns:a16="http://schemas.microsoft.com/office/drawing/2014/main" id="{29442F3B-4C91-676D-349B-3DABABBB0A44}"/>
              </a:ext>
            </a:extLst>
          </p:cNvPr>
          <p:cNvPicPr>
            <a:picLocks noChangeAspect="1"/>
          </p:cNvPicPr>
          <p:nvPr/>
        </p:nvPicPr>
        <p:blipFill>
          <a:blip r:embed="rId3"/>
          <a:stretch>
            <a:fillRect/>
          </a:stretch>
        </p:blipFill>
        <p:spPr>
          <a:xfrm>
            <a:off x="587229" y="1040235"/>
            <a:ext cx="10766571" cy="5016616"/>
          </a:xfrm>
          <a:prstGeom prst="rect">
            <a:avLst/>
          </a:prstGeom>
        </p:spPr>
      </p:pic>
      <p:sp>
        <p:nvSpPr>
          <p:cNvPr id="5" name="Footer Placeholder 4">
            <a:extLst>
              <a:ext uri="{FF2B5EF4-FFF2-40B4-BE49-F238E27FC236}">
                <a16:creationId xmlns:a16="http://schemas.microsoft.com/office/drawing/2014/main" id="{3767D76E-C612-04C7-D9D8-2B37D132E963}"/>
              </a:ext>
            </a:extLst>
          </p:cNvPr>
          <p:cNvSpPr>
            <a:spLocks noGrp="1"/>
          </p:cNvSpPr>
          <p:nvPr>
            <p:ph type="ftr" sz="quarter" idx="11"/>
          </p:nvPr>
        </p:nvSpPr>
        <p:spPr/>
        <p:txBody>
          <a:bodyPr/>
          <a:lstStyle/>
          <a:p>
            <a:r>
              <a:rPr lang="en-US"/>
              <a:t>HTC Metro District Financial Presentation - September 2022</a:t>
            </a:r>
          </a:p>
        </p:txBody>
      </p:sp>
      <p:pic>
        <p:nvPicPr>
          <p:cNvPr id="7" name="Picture 6">
            <a:extLst>
              <a:ext uri="{FF2B5EF4-FFF2-40B4-BE49-F238E27FC236}">
                <a16:creationId xmlns:a16="http://schemas.microsoft.com/office/drawing/2014/main" id="{B7EBF8C7-435B-8F28-E9AA-D5D6681E8E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232208" y="136525"/>
            <a:ext cx="1711964" cy="1053400"/>
          </a:xfrm>
          <a:prstGeom prst="rect">
            <a:avLst/>
          </a:prstGeom>
          <a:noFill/>
          <a:ln>
            <a:noFill/>
          </a:ln>
        </p:spPr>
      </p:pic>
    </p:spTree>
    <p:extLst>
      <p:ext uri="{BB962C8B-B14F-4D97-AF65-F5344CB8AC3E}">
        <p14:creationId xmlns:p14="http://schemas.microsoft.com/office/powerpoint/2010/main" val="19263852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67DEA7-0902-06B4-D3A5-C1C558FC0D90}"/>
              </a:ext>
            </a:extLst>
          </p:cNvPr>
          <p:cNvSpPr>
            <a:spLocks noGrp="1"/>
          </p:cNvSpPr>
          <p:nvPr>
            <p:ph type="dt" sz="half" idx="10"/>
          </p:nvPr>
        </p:nvSpPr>
        <p:spPr/>
        <p:txBody>
          <a:bodyPr/>
          <a:lstStyle/>
          <a:p>
            <a:r>
              <a:rPr lang="en-US"/>
              <a:t>9/13/2022</a:t>
            </a:r>
          </a:p>
        </p:txBody>
      </p:sp>
      <p:sp>
        <p:nvSpPr>
          <p:cNvPr id="3" name="Slide Number Placeholder 2">
            <a:extLst>
              <a:ext uri="{FF2B5EF4-FFF2-40B4-BE49-F238E27FC236}">
                <a16:creationId xmlns:a16="http://schemas.microsoft.com/office/drawing/2014/main" id="{E73C4887-D254-D6FB-3965-0B6B57F45B0E}"/>
              </a:ext>
            </a:extLst>
          </p:cNvPr>
          <p:cNvSpPr>
            <a:spLocks noGrp="1"/>
          </p:cNvSpPr>
          <p:nvPr>
            <p:ph type="sldNum" sz="quarter" idx="12"/>
          </p:nvPr>
        </p:nvSpPr>
        <p:spPr/>
        <p:txBody>
          <a:bodyPr/>
          <a:lstStyle/>
          <a:p>
            <a:fld id="{5BED0354-3964-4068-B371-BC1C3D7EF2A3}" type="slidenum">
              <a:rPr lang="en-US" smtClean="0"/>
              <a:t>12</a:t>
            </a:fld>
            <a:endParaRPr lang="en-US"/>
          </a:p>
        </p:txBody>
      </p:sp>
      <p:sp>
        <p:nvSpPr>
          <p:cNvPr id="6" name="PlaceHolder 2">
            <a:extLst>
              <a:ext uri="{FF2B5EF4-FFF2-40B4-BE49-F238E27FC236}">
                <a16:creationId xmlns:a16="http://schemas.microsoft.com/office/drawing/2014/main" id="{71A6E4FF-187D-87F8-E45B-88A0610A1E44}"/>
              </a:ext>
            </a:extLst>
          </p:cNvPr>
          <p:cNvSpPr txBox="1"/>
          <p:nvPr/>
        </p:nvSpPr>
        <p:spPr>
          <a:xfrm>
            <a:off x="218775" y="421750"/>
            <a:ext cx="9070200" cy="256680"/>
          </a:xfrm>
          <a:prstGeom prst="rect">
            <a:avLst/>
          </a:prstGeom>
          <a:noFill/>
          <a:ln w="0">
            <a:noFill/>
          </a:ln>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417"/>
              </a:spcBef>
              <a:buFont typeface="Arial" panose="020B0604020202020204" pitchFamily="34" charset="0"/>
              <a:buNone/>
            </a:pPr>
            <a:r>
              <a:rPr lang="en-US" sz="2000" b="1" u="sng" spc="-1">
                <a:latin typeface="Arial"/>
                <a:ea typeface="Microsoft YaHei"/>
              </a:rPr>
              <a:t>HTC Metro District 2022 Operating &amp; Debt Service 7/22 YTD:</a:t>
            </a: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a:p>
            <a:pPr>
              <a:lnSpc>
                <a:spcPct val="100000"/>
              </a:lnSpc>
              <a:spcBef>
                <a:spcPts val="1417"/>
              </a:spcBef>
              <a:buFont typeface="Arial" panose="020B0604020202020204" pitchFamily="34" charset="0"/>
              <a:buNone/>
            </a:pPr>
            <a:endParaRPr lang="en-US" sz="2000" spc="-1">
              <a:latin typeface="Arial"/>
            </a:endParaRPr>
          </a:p>
        </p:txBody>
      </p:sp>
      <p:pic>
        <p:nvPicPr>
          <p:cNvPr id="8" name="Picture 7">
            <a:extLst>
              <a:ext uri="{FF2B5EF4-FFF2-40B4-BE49-F238E27FC236}">
                <a16:creationId xmlns:a16="http://schemas.microsoft.com/office/drawing/2014/main" id="{1D3B5CDA-4444-E3E7-6921-15FCB62ABCD5}"/>
              </a:ext>
            </a:extLst>
          </p:cNvPr>
          <p:cNvPicPr>
            <a:picLocks noChangeAspect="1"/>
          </p:cNvPicPr>
          <p:nvPr/>
        </p:nvPicPr>
        <p:blipFill>
          <a:blip r:embed="rId3"/>
          <a:stretch>
            <a:fillRect/>
          </a:stretch>
        </p:blipFill>
        <p:spPr>
          <a:xfrm>
            <a:off x="303991" y="838899"/>
            <a:ext cx="11584017" cy="5597352"/>
          </a:xfrm>
          <a:prstGeom prst="rect">
            <a:avLst/>
          </a:prstGeom>
        </p:spPr>
      </p:pic>
      <p:sp>
        <p:nvSpPr>
          <p:cNvPr id="4" name="Footer Placeholder 3">
            <a:extLst>
              <a:ext uri="{FF2B5EF4-FFF2-40B4-BE49-F238E27FC236}">
                <a16:creationId xmlns:a16="http://schemas.microsoft.com/office/drawing/2014/main" id="{DDA9755F-B62E-970B-35C1-6AFC8E9A9370}"/>
              </a:ext>
            </a:extLst>
          </p:cNvPr>
          <p:cNvSpPr>
            <a:spLocks noGrp="1"/>
          </p:cNvSpPr>
          <p:nvPr>
            <p:ph type="ftr" sz="quarter" idx="11"/>
          </p:nvPr>
        </p:nvSpPr>
        <p:spPr/>
        <p:txBody>
          <a:bodyPr/>
          <a:lstStyle/>
          <a:p>
            <a:r>
              <a:rPr lang="en-US"/>
              <a:t>HTC Metro District Financial Presentation - September 2022</a:t>
            </a:r>
          </a:p>
        </p:txBody>
      </p:sp>
    </p:spTree>
    <p:extLst>
      <p:ext uri="{BB962C8B-B14F-4D97-AF65-F5344CB8AC3E}">
        <p14:creationId xmlns:p14="http://schemas.microsoft.com/office/powerpoint/2010/main" val="33636107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D68D9B-A8C4-58D4-189B-B08AD29D7E23}"/>
              </a:ext>
            </a:extLst>
          </p:cNvPr>
          <p:cNvSpPr>
            <a:spLocks noGrp="1"/>
          </p:cNvSpPr>
          <p:nvPr>
            <p:ph type="dt" sz="half" idx="10"/>
          </p:nvPr>
        </p:nvSpPr>
        <p:spPr/>
        <p:txBody>
          <a:bodyPr/>
          <a:lstStyle/>
          <a:p>
            <a:r>
              <a:rPr lang="en-US"/>
              <a:t>9/13/2022</a:t>
            </a:r>
          </a:p>
        </p:txBody>
      </p:sp>
      <p:sp>
        <p:nvSpPr>
          <p:cNvPr id="3" name="Slide Number Placeholder 2">
            <a:extLst>
              <a:ext uri="{FF2B5EF4-FFF2-40B4-BE49-F238E27FC236}">
                <a16:creationId xmlns:a16="http://schemas.microsoft.com/office/drawing/2014/main" id="{841480BE-BE18-97BA-E174-BE841673BDEE}"/>
              </a:ext>
            </a:extLst>
          </p:cNvPr>
          <p:cNvSpPr>
            <a:spLocks noGrp="1"/>
          </p:cNvSpPr>
          <p:nvPr>
            <p:ph type="sldNum" sz="quarter" idx="12"/>
          </p:nvPr>
        </p:nvSpPr>
        <p:spPr/>
        <p:txBody>
          <a:bodyPr/>
          <a:lstStyle/>
          <a:p>
            <a:fld id="{5BED0354-3964-4068-B371-BC1C3D7EF2A3}" type="slidenum">
              <a:rPr lang="en-US" smtClean="0"/>
              <a:t>13</a:t>
            </a:fld>
            <a:endParaRPr lang="en-US"/>
          </a:p>
        </p:txBody>
      </p:sp>
      <p:sp>
        <p:nvSpPr>
          <p:cNvPr id="5" name="TextBox 4">
            <a:extLst>
              <a:ext uri="{FF2B5EF4-FFF2-40B4-BE49-F238E27FC236}">
                <a16:creationId xmlns:a16="http://schemas.microsoft.com/office/drawing/2014/main" id="{DF87E4C9-0C8D-5DCE-B1D2-F9FDDFD90CED}"/>
              </a:ext>
            </a:extLst>
          </p:cNvPr>
          <p:cNvSpPr txBox="1"/>
          <p:nvPr/>
        </p:nvSpPr>
        <p:spPr>
          <a:xfrm>
            <a:off x="192337" y="690252"/>
            <a:ext cx="11333527" cy="276999"/>
          </a:xfrm>
          <a:prstGeom prst="rect">
            <a:avLst/>
          </a:prstGeom>
          <a:noFill/>
        </p:spPr>
        <p:txBody>
          <a:bodyPr wrap="square">
            <a:spAutoFit/>
          </a:bodyPr>
          <a:lstStyle/>
          <a:p>
            <a:r>
              <a:rPr lang="en-US" sz="1200"/>
              <a:t>https://acrobat.adobe.com/link/track?uri=urn:aaid:scds:US:a047be5d-52da-3773-b1ed-6516fb5d9e80 </a:t>
            </a:r>
          </a:p>
        </p:txBody>
      </p:sp>
      <p:sp>
        <p:nvSpPr>
          <p:cNvPr id="6" name="TextBox 5">
            <a:extLst>
              <a:ext uri="{FF2B5EF4-FFF2-40B4-BE49-F238E27FC236}">
                <a16:creationId xmlns:a16="http://schemas.microsoft.com/office/drawing/2014/main" id="{1F6DB44D-6A3D-963C-6EEF-6E196813C32C}"/>
              </a:ext>
            </a:extLst>
          </p:cNvPr>
          <p:cNvSpPr txBox="1"/>
          <p:nvPr/>
        </p:nvSpPr>
        <p:spPr>
          <a:xfrm>
            <a:off x="218114" y="335560"/>
            <a:ext cx="7373924"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HTC Metro District Financial Statements – July 31, 2022</a:t>
            </a:r>
          </a:p>
        </p:txBody>
      </p:sp>
      <p:sp>
        <p:nvSpPr>
          <p:cNvPr id="4" name="Footer Placeholder 3">
            <a:extLst>
              <a:ext uri="{FF2B5EF4-FFF2-40B4-BE49-F238E27FC236}">
                <a16:creationId xmlns:a16="http://schemas.microsoft.com/office/drawing/2014/main" id="{C73CB448-88C9-D859-AB39-2CE59423BBCB}"/>
              </a:ext>
            </a:extLst>
          </p:cNvPr>
          <p:cNvSpPr>
            <a:spLocks noGrp="1"/>
          </p:cNvSpPr>
          <p:nvPr>
            <p:ph type="ftr" sz="quarter" idx="11"/>
          </p:nvPr>
        </p:nvSpPr>
        <p:spPr/>
        <p:txBody>
          <a:bodyPr/>
          <a:lstStyle/>
          <a:p>
            <a:r>
              <a:rPr lang="en-US"/>
              <a:t>HTC Metro District Financial Presentation - September 2022</a:t>
            </a:r>
          </a:p>
        </p:txBody>
      </p:sp>
      <p:pic>
        <p:nvPicPr>
          <p:cNvPr id="7" name="Picture 6">
            <a:extLst>
              <a:ext uri="{FF2B5EF4-FFF2-40B4-BE49-F238E27FC236}">
                <a16:creationId xmlns:a16="http://schemas.microsoft.com/office/drawing/2014/main" id="{722EBFE0-40C4-261C-F5C7-93F10BE7D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232208" y="136525"/>
            <a:ext cx="1711964" cy="1053400"/>
          </a:xfrm>
          <a:prstGeom prst="rect">
            <a:avLst/>
          </a:prstGeom>
          <a:noFill/>
          <a:ln>
            <a:noFill/>
          </a:ln>
        </p:spPr>
      </p:pic>
      <p:pic>
        <p:nvPicPr>
          <p:cNvPr id="11" name="Picture 10">
            <a:extLst>
              <a:ext uri="{FF2B5EF4-FFF2-40B4-BE49-F238E27FC236}">
                <a16:creationId xmlns:a16="http://schemas.microsoft.com/office/drawing/2014/main" id="{95399FA9-3A8D-14C2-AEA4-D9F1FE113B42}"/>
              </a:ext>
            </a:extLst>
          </p:cNvPr>
          <p:cNvPicPr>
            <a:picLocks noChangeAspect="1"/>
          </p:cNvPicPr>
          <p:nvPr/>
        </p:nvPicPr>
        <p:blipFill>
          <a:blip r:embed="rId4"/>
          <a:stretch>
            <a:fillRect/>
          </a:stretch>
        </p:blipFill>
        <p:spPr>
          <a:xfrm>
            <a:off x="2512563" y="967251"/>
            <a:ext cx="6033594" cy="5389099"/>
          </a:xfrm>
          <a:prstGeom prst="rect">
            <a:avLst/>
          </a:prstGeom>
        </p:spPr>
      </p:pic>
    </p:spTree>
    <p:extLst>
      <p:ext uri="{BB962C8B-B14F-4D97-AF65-F5344CB8AC3E}">
        <p14:creationId xmlns:p14="http://schemas.microsoft.com/office/powerpoint/2010/main" val="23646771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8069E6-B203-CCA3-BEB0-3525C446ADDF}"/>
              </a:ext>
            </a:extLst>
          </p:cNvPr>
          <p:cNvSpPr>
            <a:spLocks noGrp="1"/>
          </p:cNvSpPr>
          <p:nvPr>
            <p:ph type="dt" sz="half" idx="10"/>
          </p:nvPr>
        </p:nvSpPr>
        <p:spPr/>
        <p:txBody>
          <a:bodyPr/>
          <a:lstStyle/>
          <a:p>
            <a:r>
              <a:rPr lang="en-US"/>
              <a:t>9/13/2022</a:t>
            </a:r>
          </a:p>
        </p:txBody>
      </p:sp>
      <p:sp>
        <p:nvSpPr>
          <p:cNvPr id="3" name="Footer Placeholder 2">
            <a:extLst>
              <a:ext uri="{FF2B5EF4-FFF2-40B4-BE49-F238E27FC236}">
                <a16:creationId xmlns:a16="http://schemas.microsoft.com/office/drawing/2014/main" id="{6414FC1F-DA7A-E50E-B3CE-C40583ABD30A}"/>
              </a:ext>
            </a:extLst>
          </p:cNvPr>
          <p:cNvSpPr>
            <a:spLocks noGrp="1"/>
          </p:cNvSpPr>
          <p:nvPr>
            <p:ph type="ftr" sz="quarter" idx="11"/>
          </p:nvPr>
        </p:nvSpPr>
        <p:spPr/>
        <p:txBody>
          <a:bodyPr/>
          <a:lstStyle/>
          <a:p>
            <a:r>
              <a:rPr lang="en-US"/>
              <a:t>HTC Metro District Financial Presentation - September 2022</a:t>
            </a:r>
          </a:p>
        </p:txBody>
      </p:sp>
      <p:sp>
        <p:nvSpPr>
          <p:cNvPr id="4" name="Slide Number Placeholder 3">
            <a:extLst>
              <a:ext uri="{FF2B5EF4-FFF2-40B4-BE49-F238E27FC236}">
                <a16:creationId xmlns:a16="http://schemas.microsoft.com/office/drawing/2014/main" id="{884E8D66-6AEB-E2AE-5292-B91A8149E629}"/>
              </a:ext>
            </a:extLst>
          </p:cNvPr>
          <p:cNvSpPr>
            <a:spLocks noGrp="1"/>
          </p:cNvSpPr>
          <p:nvPr>
            <p:ph type="sldNum" sz="quarter" idx="12"/>
          </p:nvPr>
        </p:nvSpPr>
        <p:spPr/>
        <p:txBody>
          <a:bodyPr/>
          <a:lstStyle/>
          <a:p>
            <a:fld id="{5BED0354-3964-4068-B371-BC1C3D7EF2A3}" type="slidenum">
              <a:rPr lang="en-US" smtClean="0"/>
              <a:t>14</a:t>
            </a:fld>
            <a:endParaRPr lang="en-US"/>
          </a:p>
        </p:txBody>
      </p:sp>
      <p:pic>
        <p:nvPicPr>
          <p:cNvPr id="8" name="Picture 7">
            <a:extLst>
              <a:ext uri="{FF2B5EF4-FFF2-40B4-BE49-F238E27FC236}">
                <a16:creationId xmlns:a16="http://schemas.microsoft.com/office/drawing/2014/main" id="{93C9835A-CD4C-B897-6DC5-4743A91D5841}"/>
              </a:ext>
            </a:extLst>
          </p:cNvPr>
          <p:cNvPicPr>
            <a:picLocks noChangeAspect="1"/>
          </p:cNvPicPr>
          <p:nvPr/>
        </p:nvPicPr>
        <p:blipFill>
          <a:blip r:embed="rId3"/>
          <a:stretch>
            <a:fillRect/>
          </a:stretch>
        </p:blipFill>
        <p:spPr>
          <a:xfrm>
            <a:off x="1291906" y="136525"/>
            <a:ext cx="8288322" cy="5592687"/>
          </a:xfrm>
          <a:prstGeom prst="rect">
            <a:avLst/>
          </a:prstGeom>
        </p:spPr>
      </p:pic>
      <p:pic>
        <p:nvPicPr>
          <p:cNvPr id="9" name="Picture 8">
            <a:extLst>
              <a:ext uri="{FF2B5EF4-FFF2-40B4-BE49-F238E27FC236}">
                <a16:creationId xmlns:a16="http://schemas.microsoft.com/office/drawing/2014/main" id="{04BF2AE2-0FCE-E8A3-CED2-3014824F2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232208" y="136525"/>
            <a:ext cx="1711964" cy="1053400"/>
          </a:xfrm>
          <a:prstGeom prst="rect">
            <a:avLst/>
          </a:prstGeom>
          <a:noFill/>
          <a:ln>
            <a:noFill/>
          </a:ln>
        </p:spPr>
      </p:pic>
    </p:spTree>
    <p:extLst>
      <p:ext uri="{BB962C8B-B14F-4D97-AF65-F5344CB8AC3E}">
        <p14:creationId xmlns:p14="http://schemas.microsoft.com/office/powerpoint/2010/main" val="15234311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90B90E-7807-0CFE-181B-E9E2377661F3}"/>
              </a:ext>
            </a:extLst>
          </p:cNvPr>
          <p:cNvSpPr>
            <a:spLocks noGrp="1"/>
          </p:cNvSpPr>
          <p:nvPr>
            <p:ph type="dt" sz="half" idx="10"/>
          </p:nvPr>
        </p:nvSpPr>
        <p:spPr/>
        <p:txBody>
          <a:bodyPr/>
          <a:lstStyle/>
          <a:p>
            <a:r>
              <a:rPr lang="en-US"/>
              <a:t>9/13/2022</a:t>
            </a:r>
          </a:p>
        </p:txBody>
      </p:sp>
      <p:sp>
        <p:nvSpPr>
          <p:cNvPr id="3" name="Footer Placeholder 2">
            <a:extLst>
              <a:ext uri="{FF2B5EF4-FFF2-40B4-BE49-F238E27FC236}">
                <a16:creationId xmlns:a16="http://schemas.microsoft.com/office/drawing/2014/main" id="{4C5C6610-D6E3-546B-9072-099281EE0C90}"/>
              </a:ext>
            </a:extLst>
          </p:cNvPr>
          <p:cNvSpPr>
            <a:spLocks noGrp="1"/>
          </p:cNvSpPr>
          <p:nvPr>
            <p:ph type="ftr" sz="quarter" idx="11"/>
          </p:nvPr>
        </p:nvSpPr>
        <p:spPr/>
        <p:txBody>
          <a:bodyPr/>
          <a:lstStyle/>
          <a:p>
            <a:r>
              <a:rPr lang="en-US"/>
              <a:t>HTC Metro District Financial Presentation - September 2022</a:t>
            </a:r>
          </a:p>
        </p:txBody>
      </p:sp>
      <p:sp>
        <p:nvSpPr>
          <p:cNvPr id="4" name="Slide Number Placeholder 3">
            <a:extLst>
              <a:ext uri="{FF2B5EF4-FFF2-40B4-BE49-F238E27FC236}">
                <a16:creationId xmlns:a16="http://schemas.microsoft.com/office/drawing/2014/main" id="{026B2DA2-1E53-4383-8B58-69C48D599656}"/>
              </a:ext>
            </a:extLst>
          </p:cNvPr>
          <p:cNvSpPr>
            <a:spLocks noGrp="1"/>
          </p:cNvSpPr>
          <p:nvPr>
            <p:ph type="sldNum" sz="quarter" idx="12"/>
          </p:nvPr>
        </p:nvSpPr>
        <p:spPr/>
        <p:txBody>
          <a:bodyPr/>
          <a:lstStyle/>
          <a:p>
            <a:fld id="{5BED0354-3964-4068-B371-BC1C3D7EF2A3}" type="slidenum">
              <a:rPr lang="en-US" smtClean="0"/>
              <a:t>15</a:t>
            </a:fld>
            <a:endParaRPr lang="en-US"/>
          </a:p>
        </p:txBody>
      </p:sp>
      <p:pic>
        <p:nvPicPr>
          <p:cNvPr id="6" name="Picture 5">
            <a:extLst>
              <a:ext uri="{FF2B5EF4-FFF2-40B4-BE49-F238E27FC236}">
                <a16:creationId xmlns:a16="http://schemas.microsoft.com/office/drawing/2014/main" id="{4407BD84-B87E-C528-1898-AAFF94CFB14C}"/>
              </a:ext>
            </a:extLst>
          </p:cNvPr>
          <p:cNvPicPr>
            <a:picLocks noChangeAspect="1"/>
          </p:cNvPicPr>
          <p:nvPr/>
        </p:nvPicPr>
        <p:blipFill>
          <a:blip r:embed="rId3"/>
          <a:stretch>
            <a:fillRect/>
          </a:stretch>
        </p:blipFill>
        <p:spPr>
          <a:xfrm>
            <a:off x="769427" y="952154"/>
            <a:ext cx="9442212" cy="4953691"/>
          </a:xfrm>
          <a:prstGeom prst="rect">
            <a:avLst/>
          </a:prstGeom>
        </p:spPr>
      </p:pic>
      <p:pic>
        <p:nvPicPr>
          <p:cNvPr id="7" name="Picture 6">
            <a:extLst>
              <a:ext uri="{FF2B5EF4-FFF2-40B4-BE49-F238E27FC236}">
                <a16:creationId xmlns:a16="http://schemas.microsoft.com/office/drawing/2014/main" id="{824B8622-84F5-2C18-3481-5D68DB8C1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232208" y="136525"/>
            <a:ext cx="1711964" cy="1053400"/>
          </a:xfrm>
          <a:prstGeom prst="rect">
            <a:avLst/>
          </a:prstGeom>
          <a:noFill/>
          <a:ln>
            <a:noFill/>
          </a:ln>
        </p:spPr>
      </p:pic>
    </p:spTree>
    <p:extLst>
      <p:ext uri="{BB962C8B-B14F-4D97-AF65-F5344CB8AC3E}">
        <p14:creationId xmlns:p14="http://schemas.microsoft.com/office/powerpoint/2010/main" val="23636114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A8FD4A-3ED6-BC4B-AB84-B6D21D843C40}"/>
              </a:ext>
            </a:extLst>
          </p:cNvPr>
          <p:cNvSpPr>
            <a:spLocks noGrp="1"/>
          </p:cNvSpPr>
          <p:nvPr>
            <p:ph type="dt" sz="half" idx="10"/>
          </p:nvPr>
        </p:nvSpPr>
        <p:spPr/>
        <p:txBody>
          <a:bodyPr/>
          <a:lstStyle/>
          <a:p>
            <a:r>
              <a:rPr lang="en-US"/>
              <a:t>9/13/2022</a:t>
            </a:r>
          </a:p>
        </p:txBody>
      </p:sp>
      <p:sp>
        <p:nvSpPr>
          <p:cNvPr id="3" name="Footer Placeholder 2">
            <a:extLst>
              <a:ext uri="{FF2B5EF4-FFF2-40B4-BE49-F238E27FC236}">
                <a16:creationId xmlns:a16="http://schemas.microsoft.com/office/drawing/2014/main" id="{281D69FA-3E0F-2C56-5522-355760A6BBFD}"/>
              </a:ext>
            </a:extLst>
          </p:cNvPr>
          <p:cNvSpPr>
            <a:spLocks noGrp="1"/>
          </p:cNvSpPr>
          <p:nvPr>
            <p:ph type="ftr" sz="quarter" idx="11"/>
          </p:nvPr>
        </p:nvSpPr>
        <p:spPr/>
        <p:txBody>
          <a:bodyPr/>
          <a:lstStyle/>
          <a:p>
            <a:r>
              <a:rPr lang="en-US"/>
              <a:t>HTC Metro District Financial Presentation - September 2022</a:t>
            </a:r>
          </a:p>
        </p:txBody>
      </p:sp>
      <p:sp>
        <p:nvSpPr>
          <p:cNvPr id="4" name="Slide Number Placeholder 3">
            <a:extLst>
              <a:ext uri="{FF2B5EF4-FFF2-40B4-BE49-F238E27FC236}">
                <a16:creationId xmlns:a16="http://schemas.microsoft.com/office/drawing/2014/main" id="{840D9959-D2BC-3866-DCB6-D1254E97F00A}"/>
              </a:ext>
            </a:extLst>
          </p:cNvPr>
          <p:cNvSpPr>
            <a:spLocks noGrp="1"/>
          </p:cNvSpPr>
          <p:nvPr>
            <p:ph type="sldNum" sz="quarter" idx="12"/>
          </p:nvPr>
        </p:nvSpPr>
        <p:spPr/>
        <p:txBody>
          <a:bodyPr/>
          <a:lstStyle/>
          <a:p>
            <a:fld id="{5BED0354-3964-4068-B371-BC1C3D7EF2A3}" type="slidenum">
              <a:rPr lang="en-US" smtClean="0"/>
              <a:t>16</a:t>
            </a:fld>
            <a:endParaRPr lang="en-US"/>
          </a:p>
        </p:txBody>
      </p:sp>
      <p:pic>
        <p:nvPicPr>
          <p:cNvPr id="6" name="Picture 5">
            <a:extLst>
              <a:ext uri="{FF2B5EF4-FFF2-40B4-BE49-F238E27FC236}">
                <a16:creationId xmlns:a16="http://schemas.microsoft.com/office/drawing/2014/main" id="{D33395D2-A8D8-287C-3055-743AF052277F}"/>
              </a:ext>
            </a:extLst>
          </p:cNvPr>
          <p:cNvPicPr>
            <a:picLocks noChangeAspect="1"/>
          </p:cNvPicPr>
          <p:nvPr/>
        </p:nvPicPr>
        <p:blipFill>
          <a:blip r:embed="rId3"/>
          <a:stretch>
            <a:fillRect/>
          </a:stretch>
        </p:blipFill>
        <p:spPr>
          <a:xfrm>
            <a:off x="1076812" y="920240"/>
            <a:ext cx="9199702" cy="4853757"/>
          </a:xfrm>
          <a:prstGeom prst="rect">
            <a:avLst/>
          </a:prstGeom>
        </p:spPr>
      </p:pic>
      <p:pic>
        <p:nvPicPr>
          <p:cNvPr id="7" name="Picture 6">
            <a:extLst>
              <a:ext uri="{FF2B5EF4-FFF2-40B4-BE49-F238E27FC236}">
                <a16:creationId xmlns:a16="http://schemas.microsoft.com/office/drawing/2014/main" id="{F61A672B-7BBB-CA0D-ED2D-A1AF52AB9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232208" y="136525"/>
            <a:ext cx="1711964" cy="1053400"/>
          </a:xfrm>
          <a:prstGeom prst="rect">
            <a:avLst/>
          </a:prstGeom>
          <a:noFill/>
          <a:ln>
            <a:noFill/>
          </a:ln>
        </p:spPr>
      </p:pic>
    </p:spTree>
    <p:extLst>
      <p:ext uri="{BB962C8B-B14F-4D97-AF65-F5344CB8AC3E}">
        <p14:creationId xmlns:p14="http://schemas.microsoft.com/office/powerpoint/2010/main" val="58403942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CB94-E945-15D7-1766-32404CEA5BAF}"/>
              </a:ext>
            </a:extLst>
          </p:cNvPr>
          <p:cNvSpPr>
            <a:spLocks noGrp="1"/>
          </p:cNvSpPr>
          <p:nvPr>
            <p:ph type="dt" sz="half" idx="10"/>
          </p:nvPr>
        </p:nvSpPr>
        <p:spPr/>
        <p:txBody>
          <a:bodyPr/>
          <a:lstStyle/>
          <a:p>
            <a:r>
              <a:rPr lang="en-US"/>
              <a:t>9/13/2022</a:t>
            </a:r>
          </a:p>
        </p:txBody>
      </p:sp>
      <p:sp>
        <p:nvSpPr>
          <p:cNvPr id="3" name="Footer Placeholder 2">
            <a:extLst>
              <a:ext uri="{FF2B5EF4-FFF2-40B4-BE49-F238E27FC236}">
                <a16:creationId xmlns:a16="http://schemas.microsoft.com/office/drawing/2014/main" id="{4387A20C-7E15-D96A-408C-EF1FF2C2E7DF}"/>
              </a:ext>
            </a:extLst>
          </p:cNvPr>
          <p:cNvSpPr>
            <a:spLocks noGrp="1"/>
          </p:cNvSpPr>
          <p:nvPr>
            <p:ph type="ftr" sz="quarter" idx="11"/>
          </p:nvPr>
        </p:nvSpPr>
        <p:spPr/>
        <p:txBody>
          <a:bodyPr/>
          <a:lstStyle/>
          <a:p>
            <a:r>
              <a:rPr lang="en-US"/>
              <a:t>HTC Metro District Financial Presentation - September 2022</a:t>
            </a:r>
          </a:p>
        </p:txBody>
      </p:sp>
      <p:sp>
        <p:nvSpPr>
          <p:cNvPr id="4" name="Slide Number Placeholder 3">
            <a:extLst>
              <a:ext uri="{FF2B5EF4-FFF2-40B4-BE49-F238E27FC236}">
                <a16:creationId xmlns:a16="http://schemas.microsoft.com/office/drawing/2014/main" id="{F38949B0-2217-D421-40A3-BE34436374FB}"/>
              </a:ext>
            </a:extLst>
          </p:cNvPr>
          <p:cNvSpPr>
            <a:spLocks noGrp="1"/>
          </p:cNvSpPr>
          <p:nvPr>
            <p:ph type="sldNum" sz="quarter" idx="12"/>
          </p:nvPr>
        </p:nvSpPr>
        <p:spPr/>
        <p:txBody>
          <a:bodyPr/>
          <a:lstStyle/>
          <a:p>
            <a:fld id="{5BED0354-3964-4068-B371-BC1C3D7EF2A3}" type="slidenum">
              <a:rPr lang="en-US" smtClean="0"/>
              <a:t>17</a:t>
            </a:fld>
            <a:endParaRPr lang="en-US"/>
          </a:p>
        </p:txBody>
      </p:sp>
      <p:pic>
        <p:nvPicPr>
          <p:cNvPr id="6" name="Picture 5">
            <a:extLst>
              <a:ext uri="{FF2B5EF4-FFF2-40B4-BE49-F238E27FC236}">
                <a16:creationId xmlns:a16="http://schemas.microsoft.com/office/drawing/2014/main" id="{00EE84F7-69D5-ED44-6497-F7A3CA5B216F}"/>
              </a:ext>
            </a:extLst>
          </p:cNvPr>
          <p:cNvPicPr>
            <a:picLocks noChangeAspect="1"/>
          </p:cNvPicPr>
          <p:nvPr/>
        </p:nvPicPr>
        <p:blipFill>
          <a:blip r:embed="rId3"/>
          <a:stretch>
            <a:fillRect/>
          </a:stretch>
        </p:blipFill>
        <p:spPr>
          <a:xfrm>
            <a:off x="838200" y="835447"/>
            <a:ext cx="9322193" cy="4925801"/>
          </a:xfrm>
          <a:prstGeom prst="rect">
            <a:avLst/>
          </a:prstGeom>
        </p:spPr>
      </p:pic>
      <p:pic>
        <p:nvPicPr>
          <p:cNvPr id="7" name="Picture 6">
            <a:extLst>
              <a:ext uri="{FF2B5EF4-FFF2-40B4-BE49-F238E27FC236}">
                <a16:creationId xmlns:a16="http://schemas.microsoft.com/office/drawing/2014/main" id="{DE04008C-D731-24B2-024A-B3B39B26C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232208" y="136525"/>
            <a:ext cx="1711964" cy="1053400"/>
          </a:xfrm>
          <a:prstGeom prst="rect">
            <a:avLst/>
          </a:prstGeom>
          <a:noFill/>
          <a:ln>
            <a:noFill/>
          </a:ln>
        </p:spPr>
      </p:pic>
    </p:spTree>
    <p:extLst>
      <p:ext uri="{BB962C8B-B14F-4D97-AF65-F5344CB8AC3E}">
        <p14:creationId xmlns:p14="http://schemas.microsoft.com/office/powerpoint/2010/main" val="29544755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AD3DA0-00B1-F13D-52A9-79D3CC6B7546}"/>
              </a:ext>
            </a:extLst>
          </p:cNvPr>
          <p:cNvSpPr>
            <a:spLocks noGrp="1"/>
          </p:cNvSpPr>
          <p:nvPr>
            <p:ph type="dt" sz="half" idx="10"/>
          </p:nvPr>
        </p:nvSpPr>
        <p:spPr/>
        <p:txBody>
          <a:bodyPr/>
          <a:lstStyle/>
          <a:p>
            <a:r>
              <a:rPr lang="en-US"/>
              <a:t>9/13/2022</a:t>
            </a:r>
          </a:p>
        </p:txBody>
      </p:sp>
      <p:sp>
        <p:nvSpPr>
          <p:cNvPr id="3" name="Footer Placeholder 2">
            <a:extLst>
              <a:ext uri="{FF2B5EF4-FFF2-40B4-BE49-F238E27FC236}">
                <a16:creationId xmlns:a16="http://schemas.microsoft.com/office/drawing/2014/main" id="{A59B3C0D-EE66-F584-F8FC-77D40AD03E5A}"/>
              </a:ext>
            </a:extLst>
          </p:cNvPr>
          <p:cNvSpPr>
            <a:spLocks noGrp="1"/>
          </p:cNvSpPr>
          <p:nvPr>
            <p:ph type="ftr" sz="quarter" idx="11"/>
          </p:nvPr>
        </p:nvSpPr>
        <p:spPr/>
        <p:txBody>
          <a:bodyPr/>
          <a:lstStyle/>
          <a:p>
            <a:r>
              <a:rPr lang="en-US"/>
              <a:t>HTC Metro District Financial Presentation - September 2022</a:t>
            </a:r>
          </a:p>
        </p:txBody>
      </p:sp>
      <p:sp>
        <p:nvSpPr>
          <p:cNvPr id="4" name="Slide Number Placeholder 3">
            <a:extLst>
              <a:ext uri="{FF2B5EF4-FFF2-40B4-BE49-F238E27FC236}">
                <a16:creationId xmlns:a16="http://schemas.microsoft.com/office/drawing/2014/main" id="{47F35C11-8A43-2226-2C0A-6544DA37163B}"/>
              </a:ext>
            </a:extLst>
          </p:cNvPr>
          <p:cNvSpPr>
            <a:spLocks noGrp="1"/>
          </p:cNvSpPr>
          <p:nvPr>
            <p:ph type="sldNum" sz="quarter" idx="12"/>
          </p:nvPr>
        </p:nvSpPr>
        <p:spPr/>
        <p:txBody>
          <a:bodyPr/>
          <a:lstStyle/>
          <a:p>
            <a:fld id="{5BED0354-3964-4068-B371-BC1C3D7EF2A3}" type="slidenum">
              <a:rPr lang="en-US" smtClean="0"/>
              <a:t>18</a:t>
            </a:fld>
            <a:endParaRPr lang="en-US"/>
          </a:p>
        </p:txBody>
      </p:sp>
      <p:pic>
        <p:nvPicPr>
          <p:cNvPr id="6" name="Picture 5">
            <a:extLst>
              <a:ext uri="{FF2B5EF4-FFF2-40B4-BE49-F238E27FC236}">
                <a16:creationId xmlns:a16="http://schemas.microsoft.com/office/drawing/2014/main" id="{5B537E5E-53CD-476B-F417-5882B20638C2}"/>
              </a:ext>
            </a:extLst>
          </p:cNvPr>
          <p:cNvPicPr>
            <a:picLocks noChangeAspect="1"/>
          </p:cNvPicPr>
          <p:nvPr/>
        </p:nvPicPr>
        <p:blipFill>
          <a:blip r:embed="rId3"/>
          <a:stretch>
            <a:fillRect/>
          </a:stretch>
        </p:blipFill>
        <p:spPr>
          <a:xfrm>
            <a:off x="666820" y="948806"/>
            <a:ext cx="10119687" cy="4960387"/>
          </a:xfrm>
          <a:prstGeom prst="rect">
            <a:avLst/>
          </a:prstGeom>
        </p:spPr>
      </p:pic>
      <p:pic>
        <p:nvPicPr>
          <p:cNvPr id="7" name="Picture 6">
            <a:extLst>
              <a:ext uri="{FF2B5EF4-FFF2-40B4-BE49-F238E27FC236}">
                <a16:creationId xmlns:a16="http://schemas.microsoft.com/office/drawing/2014/main" id="{BCC24E47-1BE4-86EE-AC6A-2470E95F9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232208" y="136525"/>
            <a:ext cx="1711964" cy="1053400"/>
          </a:xfrm>
          <a:prstGeom prst="rect">
            <a:avLst/>
          </a:prstGeom>
          <a:noFill/>
          <a:ln>
            <a:noFill/>
          </a:ln>
        </p:spPr>
      </p:pic>
    </p:spTree>
    <p:extLst>
      <p:ext uri="{BB962C8B-B14F-4D97-AF65-F5344CB8AC3E}">
        <p14:creationId xmlns:p14="http://schemas.microsoft.com/office/powerpoint/2010/main" val="34975767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7CB4A-F655-25DD-7D86-0AFE3D1119F1}"/>
              </a:ext>
            </a:extLst>
          </p:cNvPr>
          <p:cNvSpPr>
            <a:spLocks noGrp="1"/>
          </p:cNvSpPr>
          <p:nvPr>
            <p:ph type="dt" sz="half" idx="10"/>
          </p:nvPr>
        </p:nvSpPr>
        <p:spPr/>
        <p:txBody>
          <a:bodyPr/>
          <a:lstStyle/>
          <a:p>
            <a:r>
              <a:rPr lang="en-US"/>
              <a:t>9/13/2022</a:t>
            </a:r>
          </a:p>
        </p:txBody>
      </p:sp>
      <p:sp>
        <p:nvSpPr>
          <p:cNvPr id="3" name="Footer Placeholder 2">
            <a:extLst>
              <a:ext uri="{FF2B5EF4-FFF2-40B4-BE49-F238E27FC236}">
                <a16:creationId xmlns:a16="http://schemas.microsoft.com/office/drawing/2014/main" id="{9F9D0037-A166-8A2F-5308-18C3C7525FC8}"/>
              </a:ext>
            </a:extLst>
          </p:cNvPr>
          <p:cNvSpPr>
            <a:spLocks noGrp="1"/>
          </p:cNvSpPr>
          <p:nvPr>
            <p:ph type="ftr" sz="quarter" idx="11"/>
          </p:nvPr>
        </p:nvSpPr>
        <p:spPr/>
        <p:txBody>
          <a:bodyPr/>
          <a:lstStyle/>
          <a:p>
            <a:r>
              <a:rPr lang="en-US"/>
              <a:t>HTC Metro District Financial Presentation - September 2022</a:t>
            </a:r>
          </a:p>
        </p:txBody>
      </p:sp>
      <p:sp>
        <p:nvSpPr>
          <p:cNvPr id="4" name="Slide Number Placeholder 3">
            <a:extLst>
              <a:ext uri="{FF2B5EF4-FFF2-40B4-BE49-F238E27FC236}">
                <a16:creationId xmlns:a16="http://schemas.microsoft.com/office/drawing/2014/main" id="{26C5A630-7DE4-2B1A-2896-F17764B2726A}"/>
              </a:ext>
            </a:extLst>
          </p:cNvPr>
          <p:cNvSpPr>
            <a:spLocks noGrp="1"/>
          </p:cNvSpPr>
          <p:nvPr>
            <p:ph type="sldNum" sz="quarter" idx="12"/>
          </p:nvPr>
        </p:nvSpPr>
        <p:spPr/>
        <p:txBody>
          <a:bodyPr/>
          <a:lstStyle/>
          <a:p>
            <a:fld id="{5BED0354-3964-4068-B371-BC1C3D7EF2A3}" type="slidenum">
              <a:rPr lang="en-US" smtClean="0"/>
              <a:t>19</a:t>
            </a:fld>
            <a:endParaRPr lang="en-US"/>
          </a:p>
        </p:txBody>
      </p:sp>
      <p:pic>
        <p:nvPicPr>
          <p:cNvPr id="6" name="Picture 5">
            <a:extLst>
              <a:ext uri="{FF2B5EF4-FFF2-40B4-BE49-F238E27FC236}">
                <a16:creationId xmlns:a16="http://schemas.microsoft.com/office/drawing/2014/main" id="{23D864A4-DD2A-7D08-89CF-4CEBB9AFCD92}"/>
              </a:ext>
            </a:extLst>
          </p:cNvPr>
          <p:cNvPicPr>
            <a:picLocks noChangeAspect="1"/>
          </p:cNvPicPr>
          <p:nvPr/>
        </p:nvPicPr>
        <p:blipFill>
          <a:blip r:embed="rId3"/>
          <a:stretch>
            <a:fillRect/>
          </a:stretch>
        </p:blipFill>
        <p:spPr>
          <a:xfrm>
            <a:off x="1983464" y="136525"/>
            <a:ext cx="7621064" cy="6219825"/>
          </a:xfrm>
          <a:prstGeom prst="rect">
            <a:avLst/>
          </a:prstGeom>
        </p:spPr>
      </p:pic>
      <p:pic>
        <p:nvPicPr>
          <p:cNvPr id="7" name="Picture 6">
            <a:extLst>
              <a:ext uri="{FF2B5EF4-FFF2-40B4-BE49-F238E27FC236}">
                <a16:creationId xmlns:a16="http://schemas.microsoft.com/office/drawing/2014/main" id="{3BC99C4C-C75C-1DA0-86F7-49C8173D7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232208" y="136525"/>
            <a:ext cx="1711964" cy="1053400"/>
          </a:xfrm>
          <a:prstGeom prst="rect">
            <a:avLst/>
          </a:prstGeom>
          <a:noFill/>
          <a:ln>
            <a:noFill/>
          </a:ln>
        </p:spPr>
      </p:pic>
    </p:spTree>
    <p:extLst>
      <p:ext uri="{BB962C8B-B14F-4D97-AF65-F5344CB8AC3E}">
        <p14:creationId xmlns:p14="http://schemas.microsoft.com/office/powerpoint/2010/main" val="3720597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DBFBC44-A56F-EC4B-4770-982BCF534733}"/>
              </a:ext>
            </a:extLst>
          </p:cNvPr>
          <p:cNvSpPr txBox="1"/>
          <p:nvPr/>
        </p:nvSpPr>
        <p:spPr>
          <a:xfrm>
            <a:off x="67112" y="1300504"/>
            <a:ext cx="12124888" cy="5420971"/>
          </a:xfrm>
          <a:prstGeom prst="rect">
            <a:avLst/>
          </a:prstGeom>
          <a:noFill/>
        </p:spPr>
        <p:txBody>
          <a:bodyPr wrap="square">
            <a:spAutoFit/>
          </a:bodyPr>
          <a:lstStyle/>
          <a:p>
            <a:pPr>
              <a:lnSpc>
                <a:spcPct val="170000"/>
              </a:lnSpc>
              <a:spcBef>
                <a:spcPts val="1417"/>
              </a:spcBef>
              <a:buNone/>
            </a:pPr>
            <a:r>
              <a:rPr lang="en-US" sz="1600" b="1" u="sng" strike="noStrike" spc="-1">
                <a:uFillTx/>
                <a:latin typeface="Arial"/>
                <a:ea typeface="Microsoft YaHei"/>
              </a:rPr>
              <a:t>HTC Metro District</a:t>
            </a:r>
            <a:r>
              <a:rPr lang="en-US" sz="1600" b="0" strike="noStrike" spc="-1">
                <a:latin typeface="Arial"/>
                <a:ea typeface="Microsoft YaHei"/>
              </a:rPr>
              <a:t>:  A quasi-municipal local government body, and a political subdivision of the State of Colorado. It is primarily responsible for the maintenance of the HTC common areas accepted from the Developer including roads, sidewalks, landscaping, irrigation, and snow removal. The HTC Clubhouse and related area is </a:t>
            </a:r>
            <a:r>
              <a:rPr lang="en-US" sz="1600" b="0" u="sng" strike="noStrike" spc="-1">
                <a:uFillTx/>
                <a:latin typeface="Arial"/>
                <a:ea typeface="Microsoft YaHei"/>
              </a:rPr>
              <a:t>not</a:t>
            </a:r>
            <a:r>
              <a:rPr lang="en-US" sz="1600" b="0" strike="noStrike" spc="-1">
                <a:latin typeface="Arial"/>
                <a:ea typeface="Microsoft YaHei"/>
              </a:rPr>
              <a:t> the responsibility of the HTC Metro District.</a:t>
            </a:r>
            <a:endParaRPr lang="en-US" sz="1600" b="0" strike="noStrike" spc="-1">
              <a:latin typeface="Arial"/>
            </a:endParaRPr>
          </a:p>
          <a:p>
            <a:pPr>
              <a:lnSpc>
                <a:spcPct val="100000"/>
              </a:lnSpc>
              <a:spcBef>
                <a:spcPts val="1417"/>
              </a:spcBef>
              <a:buNone/>
            </a:pPr>
            <a:endParaRPr lang="en-US" sz="1600" b="0" strike="noStrike" spc="-1">
              <a:latin typeface="Arial"/>
            </a:endParaRPr>
          </a:p>
          <a:p>
            <a:pPr>
              <a:lnSpc>
                <a:spcPct val="100000"/>
              </a:lnSpc>
              <a:spcBef>
                <a:spcPts val="1417"/>
              </a:spcBef>
              <a:buNone/>
            </a:pPr>
            <a:r>
              <a:rPr lang="en-US" sz="1600" b="1" u="sng" strike="noStrike" spc="-1">
                <a:uFillTx/>
                <a:latin typeface="Arial"/>
                <a:ea typeface="Microsoft YaHei"/>
              </a:rPr>
              <a:t>HTC Metro District Board Members &amp; Term Expiration</a:t>
            </a:r>
            <a:r>
              <a:rPr lang="en-US" sz="1600" b="1" strike="noStrike" spc="-1">
                <a:latin typeface="Arial"/>
                <a:ea typeface="Microsoft YaHei"/>
              </a:rPr>
              <a:t>: </a:t>
            </a:r>
            <a:r>
              <a:rPr lang="en-US" sz="1600" b="0" strike="noStrike" spc="-1">
                <a:latin typeface="Arial"/>
                <a:ea typeface="Microsoft YaHei"/>
              </a:rPr>
              <a:t>(all Board members are residents of HTC)</a:t>
            </a:r>
            <a:endParaRPr lang="en-US" sz="1600" b="0" strike="noStrike" spc="-1">
              <a:latin typeface="Arial"/>
            </a:endParaRPr>
          </a:p>
          <a:p>
            <a:pPr>
              <a:lnSpc>
                <a:spcPct val="100000"/>
              </a:lnSpc>
              <a:spcBef>
                <a:spcPts val="1417"/>
              </a:spcBef>
              <a:buNone/>
            </a:pPr>
            <a:r>
              <a:rPr lang="en-US" sz="1600" b="0" strike="noStrike" spc="-1">
                <a:latin typeface="Arial"/>
                <a:ea typeface="Microsoft YaHei"/>
              </a:rPr>
              <a:t>                          Rod Stone, President/Chair           5/2025</a:t>
            </a:r>
            <a:endParaRPr lang="en-US" sz="1600" b="0" strike="noStrike" spc="-1">
              <a:latin typeface="Arial"/>
            </a:endParaRPr>
          </a:p>
          <a:p>
            <a:pPr>
              <a:lnSpc>
                <a:spcPct val="100000"/>
              </a:lnSpc>
              <a:spcBef>
                <a:spcPts val="1417"/>
              </a:spcBef>
              <a:buNone/>
            </a:pPr>
            <a:r>
              <a:rPr lang="en-US" sz="1600" b="0" strike="noStrike" spc="-1">
                <a:latin typeface="Arial"/>
                <a:ea typeface="Microsoft YaHei"/>
              </a:rPr>
              <a:t>                          Phil Anderson, Vice President       5/2023</a:t>
            </a:r>
            <a:endParaRPr lang="en-US" sz="1600" b="0" strike="noStrike" spc="-1">
              <a:latin typeface="Arial"/>
            </a:endParaRPr>
          </a:p>
          <a:p>
            <a:pPr>
              <a:lnSpc>
                <a:spcPct val="100000"/>
              </a:lnSpc>
              <a:spcBef>
                <a:spcPts val="1417"/>
              </a:spcBef>
              <a:buNone/>
            </a:pPr>
            <a:r>
              <a:rPr lang="en-US" sz="1600" b="0" strike="noStrike" spc="-1">
                <a:latin typeface="Arial"/>
                <a:ea typeface="Microsoft YaHei"/>
              </a:rPr>
              <a:t>                          Paul Ozanich, Treasurer                5/2023</a:t>
            </a:r>
            <a:endParaRPr lang="en-US" sz="1600" b="0" strike="noStrike" spc="-1">
              <a:latin typeface="Arial"/>
            </a:endParaRPr>
          </a:p>
          <a:p>
            <a:pPr>
              <a:lnSpc>
                <a:spcPct val="100000"/>
              </a:lnSpc>
              <a:spcBef>
                <a:spcPts val="1417"/>
              </a:spcBef>
              <a:buNone/>
            </a:pPr>
            <a:r>
              <a:rPr lang="en-US" sz="1600" b="0" strike="noStrike" spc="-1">
                <a:latin typeface="Arial"/>
                <a:ea typeface="Microsoft YaHei"/>
              </a:rPr>
              <a:t>                          Karl Wilmes, Secretary                  5/2023</a:t>
            </a:r>
            <a:endParaRPr lang="en-US" sz="1600" b="0" strike="noStrike" spc="-1">
              <a:latin typeface="Arial"/>
            </a:endParaRPr>
          </a:p>
          <a:p>
            <a:pPr>
              <a:lnSpc>
                <a:spcPct val="100000"/>
              </a:lnSpc>
              <a:spcBef>
                <a:spcPts val="1417"/>
              </a:spcBef>
              <a:buNone/>
            </a:pPr>
            <a:r>
              <a:rPr lang="en-US" sz="1600" b="0" strike="noStrike" spc="-1">
                <a:latin typeface="Arial"/>
                <a:ea typeface="Microsoft YaHei"/>
              </a:rPr>
              <a:t>                          Bob Tade,  Assistant Secretary      5/2025</a:t>
            </a:r>
            <a:endParaRPr lang="en-US" sz="1600" b="0" strike="noStrike" spc="-1">
              <a:latin typeface="Arial"/>
            </a:endParaRPr>
          </a:p>
          <a:p>
            <a:pPr>
              <a:lnSpc>
                <a:spcPct val="100000"/>
              </a:lnSpc>
              <a:spcBef>
                <a:spcPts val="1417"/>
              </a:spcBef>
              <a:buNone/>
            </a:pPr>
            <a:endParaRPr lang="en-US" sz="1200" b="0" strike="noStrike" spc="-1">
              <a:latin typeface="Arial"/>
            </a:endParaRPr>
          </a:p>
          <a:p>
            <a:pPr>
              <a:lnSpc>
                <a:spcPct val="100000"/>
              </a:lnSpc>
              <a:spcBef>
                <a:spcPts val="1417"/>
              </a:spcBef>
              <a:buNone/>
            </a:pPr>
            <a:endParaRPr lang="en-US" sz="1200" b="0" strike="noStrike" spc="-1">
              <a:latin typeface="Arial"/>
            </a:endParaRPr>
          </a:p>
          <a:p>
            <a:pPr>
              <a:lnSpc>
                <a:spcPct val="100000"/>
              </a:lnSpc>
              <a:spcBef>
                <a:spcPts val="1417"/>
              </a:spcBef>
              <a:buNone/>
            </a:pPr>
            <a:endParaRPr lang="en-US" sz="1200" spc="-1">
              <a:latin typeface="Arial"/>
            </a:endParaRPr>
          </a:p>
        </p:txBody>
      </p:sp>
      <p:sp>
        <p:nvSpPr>
          <p:cNvPr id="8" name="Date Placeholder 7">
            <a:extLst>
              <a:ext uri="{FF2B5EF4-FFF2-40B4-BE49-F238E27FC236}">
                <a16:creationId xmlns:a16="http://schemas.microsoft.com/office/drawing/2014/main" id="{B018ABE7-F4BF-3C62-3005-24411452845A}"/>
              </a:ext>
            </a:extLst>
          </p:cNvPr>
          <p:cNvSpPr>
            <a:spLocks noGrp="1"/>
          </p:cNvSpPr>
          <p:nvPr>
            <p:ph type="dt" sz="half" idx="10"/>
          </p:nvPr>
        </p:nvSpPr>
        <p:spPr/>
        <p:txBody>
          <a:bodyPr/>
          <a:lstStyle/>
          <a:p>
            <a:r>
              <a:rPr lang="en-US"/>
              <a:t>9/13/2022</a:t>
            </a:r>
          </a:p>
        </p:txBody>
      </p:sp>
      <p:sp>
        <p:nvSpPr>
          <p:cNvPr id="9" name="Slide Number Placeholder 8">
            <a:extLst>
              <a:ext uri="{FF2B5EF4-FFF2-40B4-BE49-F238E27FC236}">
                <a16:creationId xmlns:a16="http://schemas.microsoft.com/office/drawing/2014/main" id="{97CE2046-E942-A2B3-B71E-1D8E7C6ABD84}"/>
              </a:ext>
            </a:extLst>
          </p:cNvPr>
          <p:cNvSpPr>
            <a:spLocks noGrp="1"/>
          </p:cNvSpPr>
          <p:nvPr>
            <p:ph type="sldNum" sz="quarter" idx="12"/>
          </p:nvPr>
        </p:nvSpPr>
        <p:spPr/>
        <p:txBody>
          <a:bodyPr/>
          <a:lstStyle/>
          <a:p>
            <a:fld id="{5BED0354-3964-4068-B371-BC1C3D7EF2A3}" type="slidenum">
              <a:rPr lang="en-US" smtClean="0"/>
              <a:t>2</a:t>
            </a:fld>
            <a:endParaRPr lang="en-US"/>
          </a:p>
        </p:txBody>
      </p:sp>
      <p:sp>
        <p:nvSpPr>
          <p:cNvPr id="3" name="Footer Placeholder 2">
            <a:extLst>
              <a:ext uri="{FF2B5EF4-FFF2-40B4-BE49-F238E27FC236}">
                <a16:creationId xmlns:a16="http://schemas.microsoft.com/office/drawing/2014/main" id="{7FAEF02B-E04C-EE69-3C67-0B67BAA5E71C}"/>
              </a:ext>
            </a:extLst>
          </p:cNvPr>
          <p:cNvSpPr>
            <a:spLocks noGrp="1"/>
          </p:cNvSpPr>
          <p:nvPr>
            <p:ph type="ftr" sz="quarter" idx="11"/>
          </p:nvPr>
        </p:nvSpPr>
        <p:spPr/>
        <p:txBody>
          <a:bodyPr/>
          <a:lstStyle/>
          <a:p>
            <a:r>
              <a:rPr lang="en-US"/>
              <a:t>HTC Metro District Financial Presentation - September 2022</a:t>
            </a:r>
          </a:p>
        </p:txBody>
      </p:sp>
      <p:pic>
        <p:nvPicPr>
          <p:cNvPr id="5" name="Picture 4">
            <a:extLst>
              <a:ext uri="{FF2B5EF4-FFF2-40B4-BE49-F238E27FC236}">
                <a16:creationId xmlns:a16="http://schemas.microsoft.com/office/drawing/2014/main" id="{69E3BC99-B9CC-2EE0-6579-E77FBA75F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232208" y="136525"/>
            <a:ext cx="1711964" cy="1053400"/>
          </a:xfrm>
          <a:prstGeom prst="rect">
            <a:avLst/>
          </a:prstGeom>
          <a:noFill/>
          <a:ln>
            <a:noFill/>
          </a:ln>
        </p:spPr>
      </p:pic>
      <p:sp>
        <p:nvSpPr>
          <p:cNvPr id="6" name="TextBox 5">
            <a:extLst>
              <a:ext uri="{FF2B5EF4-FFF2-40B4-BE49-F238E27FC236}">
                <a16:creationId xmlns:a16="http://schemas.microsoft.com/office/drawing/2014/main" id="{59FBB0FF-AED1-5666-7580-F767FB5B2298}"/>
              </a:ext>
            </a:extLst>
          </p:cNvPr>
          <p:cNvSpPr txBox="1"/>
          <p:nvPr/>
        </p:nvSpPr>
        <p:spPr>
          <a:xfrm>
            <a:off x="67112" y="432392"/>
            <a:ext cx="9041363" cy="461665"/>
          </a:xfrm>
          <a:prstGeom prst="rect">
            <a:avLst/>
          </a:prstGeom>
          <a:noFill/>
        </p:spPr>
        <p:txBody>
          <a:bodyPr wrap="square" rtlCol="0">
            <a:spAutoFit/>
          </a:bodyPr>
          <a:lstStyle/>
          <a:p>
            <a:r>
              <a:rPr lang="en-US" sz="2400" b="1" u="sng">
                <a:latin typeface="Arial" panose="020B0604020202020204" pitchFamily="34" charset="0"/>
                <a:cs typeface="Arial" panose="020B0604020202020204" pitchFamily="34" charset="0"/>
              </a:rPr>
              <a:t>HTC Metro District Financial Presentation – September 2022</a:t>
            </a:r>
          </a:p>
        </p:txBody>
      </p:sp>
    </p:spTree>
    <p:extLst>
      <p:ext uri="{BB962C8B-B14F-4D97-AF65-F5344CB8AC3E}">
        <p14:creationId xmlns:p14="http://schemas.microsoft.com/office/powerpoint/2010/main" val="20540609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FB09AB-D576-A734-773C-3B274948371E}"/>
              </a:ext>
            </a:extLst>
          </p:cNvPr>
          <p:cNvSpPr txBox="1"/>
          <p:nvPr/>
        </p:nvSpPr>
        <p:spPr>
          <a:xfrm>
            <a:off x="118844" y="411079"/>
            <a:ext cx="11954312" cy="5934958"/>
          </a:xfrm>
          <a:prstGeom prst="rect">
            <a:avLst/>
          </a:prstGeom>
          <a:noFill/>
        </p:spPr>
        <p:txBody>
          <a:bodyPr wrap="square">
            <a:spAutoFit/>
          </a:bodyPr>
          <a:lstStyle/>
          <a:p>
            <a:pPr>
              <a:lnSpc>
                <a:spcPct val="100000"/>
              </a:lnSpc>
              <a:spcBef>
                <a:spcPts val="1417"/>
              </a:spcBef>
              <a:buNone/>
            </a:pPr>
            <a:r>
              <a:rPr lang="en-US" sz="2000" b="1" u="sng" strike="noStrike" spc="-1">
                <a:uFillTx/>
                <a:latin typeface="Arial"/>
                <a:ea typeface="Microsoft YaHei"/>
              </a:rPr>
              <a:t>HOAs in HTC:</a:t>
            </a:r>
            <a:endParaRPr lang="en-US" sz="2000" b="0" strike="noStrike" spc="-1">
              <a:latin typeface="Arial"/>
            </a:endParaRPr>
          </a:p>
          <a:p>
            <a:pPr>
              <a:lnSpc>
                <a:spcPct val="100000"/>
              </a:lnSpc>
              <a:spcBef>
                <a:spcPts val="1417"/>
              </a:spcBef>
              <a:buNone/>
            </a:pPr>
            <a:r>
              <a:rPr lang="en-US" sz="1600" b="0" strike="noStrike" spc="-1">
                <a:latin typeface="Arial"/>
                <a:ea typeface="Microsoft YaHei"/>
              </a:rPr>
              <a:t>            Master HOA</a:t>
            </a:r>
            <a:endParaRPr lang="en-US" sz="1600" b="0" strike="noStrike" spc="-1">
              <a:latin typeface="Arial"/>
            </a:endParaRPr>
          </a:p>
          <a:p>
            <a:pPr>
              <a:lnSpc>
                <a:spcPct val="100000"/>
              </a:lnSpc>
              <a:spcBef>
                <a:spcPts val="1417"/>
              </a:spcBef>
              <a:buNone/>
            </a:pPr>
            <a:r>
              <a:rPr lang="en-US" sz="1600" b="0" strike="noStrike" spc="-1">
                <a:latin typeface="Arial"/>
                <a:ea typeface="Microsoft YaHei"/>
              </a:rPr>
              <a:t>            Attached Home HOA</a:t>
            </a:r>
            <a:endParaRPr lang="en-US" sz="1600" b="0" strike="noStrike" spc="-1">
              <a:latin typeface="Arial"/>
            </a:endParaRPr>
          </a:p>
          <a:p>
            <a:pPr>
              <a:lnSpc>
                <a:spcPct val="100000"/>
              </a:lnSpc>
              <a:spcBef>
                <a:spcPts val="1417"/>
              </a:spcBef>
              <a:buNone/>
            </a:pPr>
            <a:r>
              <a:rPr lang="en-US" sz="1600" b="0" strike="noStrike" spc="-1">
                <a:latin typeface="Arial"/>
                <a:ea typeface="Microsoft YaHei"/>
              </a:rPr>
              <a:t>            Townhome Home HOA</a:t>
            </a:r>
            <a:endParaRPr lang="en-US" sz="1600" b="0" strike="noStrike" spc="-1">
              <a:latin typeface="Arial"/>
            </a:endParaRPr>
          </a:p>
          <a:p>
            <a:pPr>
              <a:lnSpc>
                <a:spcPct val="100000"/>
              </a:lnSpc>
              <a:spcBef>
                <a:spcPts val="1417"/>
              </a:spcBef>
              <a:buNone/>
            </a:pPr>
            <a:r>
              <a:rPr lang="en-US" sz="1600" b="0" strike="noStrike" spc="-1">
                <a:latin typeface="Arial"/>
                <a:ea typeface="Microsoft YaHei"/>
              </a:rPr>
              <a:t>            </a:t>
            </a:r>
            <a:r>
              <a:rPr lang="en-US" sz="1600" b="1" strike="noStrike" spc="-1">
                <a:latin typeface="Arial"/>
                <a:ea typeface="Microsoft YaHei"/>
              </a:rPr>
              <a:t>NOTE: </a:t>
            </a:r>
            <a:r>
              <a:rPr lang="en-US" sz="1600" b="0" strike="noStrike" spc="-1">
                <a:latin typeface="Arial"/>
                <a:ea typeface="Microsoft YaHei"/>
              </a:rPr>
              <a:t>The Todd Creek Village Metro District (TCVWD water supplier to HTC) is </a:t>
            </a:r>
            <a:r>
              <a:rPr lang="en-US" sz="1600" b="0" u="sng" strike="noStrike" spc="-1">
                <a:uFillTx/>
                <a:latin typeface="Arial"/>
                <a:ea typeface="Microsoft YaHei"/>
              </a:rPr>
              <a:t>not</a:t>
            </a:r>
            <a:r>
              <a:rPr lang="en-US" sz="1600" b="0" strike="noStrike" spc="-1">
                <a:latin typeface="Arial"/>
                <a:ea typeface="Microsoft YaHei"/>
              </a:rPr>
              <a:t> a part of HTC</a:t>
            </a:r>
            <a:endParaRPr lang="en-US" sz="1600" b="0" strike="noStrike" spc="-1">
              <a:latin typeface="Arial"/>
            </a:endParaRPr>
          </a:p>
          <a:p>
            <a:pPr>
              <a:lnSpc>
                <a:spcPct val="100000"/>
              </a:lnSpc>
              <a:spcBef>
                <a:spcPts val="1417"/>
              </a:spcBef>
              <a:buNone/>
            </a:pPr>
            <a:r>
              <a:rPr lang="en-US" sz="2000" b="1" u="sng" strike="noStrike" spc="-1">
                <a:uFillTx/>
                <a:latin typeface="Arial"/>
                <a:ea typeface="Microsoft YaHei"/>
              </a:rPr>
              <a:t>HTC Metro District Committees:</a:t>
            </a:r>
            <a:endParaRPr lang="en-US" sz="2000" b="0" strike="noStrike" spc="-1">
              <a:latin typeface="Arial"/>
            </a:endParaRPr>
          </a:p>
          <a:p>
            <a:pPr>
              <a:lnSpc>
                <a:spcPct val="100000"/>
              </a:lnSpc>
              <a:spcBef>
                <a:spcPts val="1417"/>
              </a:spcBef>
              <a:buNone/>
            </a:pPr>
            <a:r>
              <a:rPr lang="en-US" sz="1600" b="0" strike="noStrike" spc="-1">
                <a:latin typeface="Arial"/>
                <a:ea typeface="Microsoft YaHei"/>
              </a:rPr>
              <a:t>            Budget Committee: Phil Anderson, Paul Ozanich</a:t>
            </a:r>
            <a:endParaRPr lang="en-US" sz="1600" b="0" strike="noStrike" spc="-1">
              <a:latin typeface="Arial"/>
            </a:endParaRPr>
          </a:p>
          <a:p>
            <a:pPr>
              <a:lnSpc>
                <a:spcPct val="100000"/>
              </a:lnSpc>
              <a:spcBef>
                <a:spcPts val="1417"/>
              </a:spcBef>
              <a:buNone/>
            </a:pPr>
            <a:r>
              <a:rPr lang="en-US" sz="1600" b="0" strike="noStrike" spc="-1">
                <a:latin typeface="Arial"/>
                <a:ea typeface="Microsoft YaHei"/>
              </a:rPr>
              <a:t>            Engineering Committee:  Phil Anderson, Robert Tade</a:t>
            </a:r>
            <a:endParaRPr lang="en-US" sz="1600" b="0" strike="noStrike" spc="-1">
              <a:latin typeface="Arial"/>
            </a:endParaRPr>
          </a:p>
          <a:p>
            <a:pPr>
              <a:lnSpc>
                <a:spcPct val="100000"/>
              </a:lnSpc>
              <a:spcBef>
                <a:spcPts val="1417"/>
              </a:spcBef>
              <a:buNone/>
            </a:pPr>
            <a:r>
              <a:rPr lang="en-US" sz="1600" b="0" strike="noStrike" spc="-1">
                <a:latin typeface="Arial"/>
                <a:ea typeface="Microsoft YaHei"/>
              </a:rPr>
              <a:t>            Landscape Committee:  Rod Stone, Karl Wilmes</a:t>
            </a:r>
            <a:endParaRPr lang="en-US" sz="1600" b="0" strike="noStrike" spc="-1">
              <a:latin typeface="Arial"/>
            </a:endParaRPr>
          </a:p>
          <a:p>
            <a:pPr>
              <a:lnSpc>
                <a:spcPct val="100000"/>
              </a:lnSpc>
              <a:spcBef>
                <a:spcPts val="1417"/>
              </a:spcBef>
              <a:buNone/>
            </a:pPr>
            <a:r>
              <a:rPr lang="en-US" sz="1600" b="0" strike="noStrike" spc="-1">
                <a:latin typeface="Arial"/>
                <a:ea typeface="Microsoft YaHei"/>
              </a:rPr>
              <a:t>            Special Committees:</a:t>
            </a:r>
            <a:endParaRPr lang="en-US" sz="1600" b="0" strike="noStrike" spc="-1">
              <a:latin typeface="Arial"/>
            </a:endParaRPr>
          </a:p>
          <a:p>
            <a:pPr>
              <a:lnSpc>
                <a:spcPct val="100000"/>
              </a:lnSpc>
              <a:spcBef>
                <a:spcPts val="1417"/>
              </a:spcBef>
              <a:buNone/>
            </a:pPr>
            <a:r>
              <a:rPr lang="en-US" sz="1600" b="0" strike="noStrike" spc="-1">
                <a:latin typeface="Arial"/>
                <a:ea typeface="Microsoft YaHei"/>
              </a:rPr>
              <a:t>                       HTC Landscaping Advisory Committee</a:t>
            </a:r>
            <a:endParaRPr lang="en-US" sz="1600" b="0" strike="noStrike" spc="-1">
              <a:latin typeface="Arial"/>
            </a:endParaRPr>
          </a:p>
          <a:p>
            <a:pPr>
              <a:lnSpc>
                <a:spcPct val="100000"/>
              </a:lnSpc>
              <a:spcBef>
                <a:spcPts val="1417"/>
              </a:spcBef>
              <a:buNone/>
            </a:pPr>
            <a:r>
              <a:rPr lang="en-US" sz="1600" b="0" strike="noStrike" spc="-1">
                <a:latin typeface="Arial"/>
                <a:ea typeface="Microsoft YaHei"/>
              </a:rPr>
              <a:t>                       Traffic Calming Advisory Committee</a:t>
            </a:r>
            <a:endParaRPr lang="en-US" sz="1600" b="0" strike="noStrike" spc="-1">
              <a:latin typeface="Arial"/>
            </a:endParaRPr>
          </a:p>
          <a:p>
            <a:pPr>
              <a:lnSpc>
                <a:spcPct val="100000"/>
              </a:lnSpc>
              <a:spcBef>
                <a:spcPts val="1417"/>
              </a:spcBef>
              <a:buNone/>
            </a:pPr>
            <a:r>
              <a:rPr lang="en-US" sz="1600" b="0" strike="noStrike" spc="-1">
                <a:latin typeface="Arial"/>
                <a:ea typeface="Microsoft YaHei"/>
              </a:rPr>
              <a:t>                       Entrance Gate Advisory Committee (Dissolved at May 23, 2022 @ HTC Metro District Board meeting)</a:t>
            </a:r>
            <a:endParaRPr lang="en-US" sz="1600" b="0" strike="noStrike" spc="-1">
              <a:latin typeface="Arial"/>
            </a:endParaRPr>
          </a:p>
          <a:p>
            <a:pPr>
              <a:lnSpc>
                <a:spcPct val="100000"/>
              </a:lnSpc>
              <a:spcBef>
                <a:spcPts val="1417"/>
              </a:spcBef>
              <a:buNone/>
            </a:pPr>
            <a:endParaRPr lang="en-US" sz="1200" b="0" strike="noStrike" spc="-1">
              <a:latin typeface="Arial"/>
              <a:ea typeface="Microsoft YaHei"/>
            </a:endParaRPr>
          </a:p>
        </p:txBody>
      </p:sp>
      <p:sp>
        <p:nvSpPr>
          <p:cNvPr id="4" name="Date Placeholder 3">
            <a:extLst>
              <a:ext uri="{FF2B5EF4-FFF2-40B4-BE49-F238E27FC236}">
                <a16:creationId xmlns:a16="http://schemas.microsoft.com/office/drawing/2014/main" id="{F539C599-587D-4BB8-A76D-0A282835E561}"/>
              </a:ext>
            </a:extLst>
          </p:cNvPr>
          <p:cNvSpPr>
            <a:spLocks noGrp="1"/>
          </p:cNvSpPr>
          <p:nvPr>
            <p:ph type="dt" sz="half" idx="10"/>
          </p:nvPr>
        </p:nvSpPr>
        <p:spPr/>
        <p:txBody>
          <a:bodyPr/>
          <a:lstStyle/>
          <a:p>
            <a:r>
              <a:rPr lang="en-US"/>
              <a:t>9/13/2022</a:t>
            </a:r>
          </a:p>
        </p:txBody>
      </p:sp>
      <p:sp>
        <p:nvSpPr>
          <p:cNvPr id="5" name="Slide Number Placeholder 4">
            <a:extLst>
              <a:ext uri="{FF2B5EF4-FFF2-40B4-BE49-F238E27FC236}">
                <a16:creationId xmlns:a16="http://schemas.microsoft.com/office/drawing/2014/main" id="{378AFF50-3B71-5DE2-E019-D8AB65BC0D7A}"/>
              </a:ext>
            </a:extLst>
          </p:cNvPr>
          <p:cNvSpPr>
            <a:spLocks noGrp="1"/>
          </p:cNvSpPr>
          <p:nvPr>
            <p:ph type="sldNum" sz="quarter" idx="12"/>
          </p:nvPr>
        </p:nvSpPr>
        <p:spPr/>
        <p:txBody>
          <a:bodyPr/>
          <a:lstStyle/>
          <a:p>
            <a:fld id="{5BED0354-3964-4068-B371-BC1C3D7EF2A3}" type="slidenum">
              <a:rPr lang="en-US" smtClean="0"/>
              <a:t>3</a:t>
            </a:fld>
            <a:endParaRPr lang="en-US"/>
          </a:p>
        </p:txBody>
      </p:sp>
      <p:sp>
        <p:nvSpPr>
          <p:cNvPr id="2" name="Footer Placeholder 1">
            <a:extLst>
              <a:ext uri="{FF2B5EF4-FFF2-40B4-BE49-F238E27FC236}">
                <a16:creationId xmlns:a16="http://schemas.microsoft.com/office/drawing/2014/main" id="{E308E48F-CEE2-D18A-0A30-F10CA2A28724}"/>
              </a:ext>
            </a:extLst>
          </p:cNvPr>
          <p:cNvSpPr>
            <a:spLocks noGrp="1"/>
          </p:cNvSpPr>
          <p:nvPr>
            <p:ph type="ftr" sz="quarter" idx="11"/>
          </p:nvPr>
        </p:nvSpPr>
        <p:spPr/>
        <p:txBody>
          <a:bodyPr/>
          <a:lstStyle/>
          <a:p>
            <a:r>
              <a:rPr lang="en-US"/>
              <a:t>HTC Metro District Financial Presentation - September 2022</a:t>
            </a:r>
          </a:p>
        </p:txBody>
      </p:sp>
      <p:pic>
        <p:nvPicPr>
          <p:cNvPr id="6" name="Picture 5">
            <a:extLst>
              <a:ext uri="{FF2B5EF4-FFF2-40B4-BE49-F238E27FC236}">
                <a16:creationId xmlns:a16="http://schemas.microsoft.com/office/drawing/2014/main" id="{D983FA2E-B41F-929C-B091-9A1C5BEAC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76359" y="136525"/>
            <a:ext cx="1696797" cy="1044068"/>
          </a:xfrm>
          <a:prstGeom prst="rect">
            <a:avLst/>
          </a:prstGeom>
          <a:noFill/>
          <a:ln>
            <a:noFill/>
          </a:ln>
        </p:spPr>
      </p:pic>
    </p:spTree>
    <p:extLst>
      <p:ext uri="{BB962C8B-B14F-4D97-AF65-F5344CB8AC3E}">
        <p14:creationId xmlns:p14="http://schemas.microsoft.com/office/powerpoint/2010/main" val="23732946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886B45-CCFF-691E-DCAD-6128F4D25224}"/>
              </a:ext>
            </a:extLst>
          </p:cNvPr>
          <p:cNvSpPr txBox="1"/>
          <p:nvPr/>
        </p:nvSpPr>
        <p:spPr>
          <a:xfrm>
            <a:off x="211822" y="234784"/>
            <a:ext cx="6094602" cy="461665"/>
          </a:xfrm>
          <a:prstGeom prst="rect">
            <a:avLst/>
          </a:prstGeom>
          <a:noFill/>
        </p:spPr>
        <p:txBody>
          <a:bodyPr wrap="square">
            <a:spAutoFit/>
          </a:bodyPr>
          <a:lstStyle/>
          <a:p>
            <a:pPr>
              <a:lnSpc>
                <a:spcPct val="100000"/>
              </a:lnSpc>
              <a:spcBef>
                <a:spcPts val="1417"/>
              </a:spcBef>
              <a:buNone/>
            </a:pPr>
            <a:r>
              <a:rPr lang="en-US" sz="2400" b="1" u="sng" strike="noStrike" spc="-1">
                <a:uFillTx/>
                <a:latin typeface="Arial"/>
                <a:ea typeface="Microsoft YaHei"/>
              </a:rPr>
              <a:t>HTC Metro District Bond Summary:</a:t>
            </a:r>
          </a:p>
        </p:txBody>
      </p:sp>
      <p:graphicFrame>
        <p:nvGraphicFramePr>
          <p:cNvPr id="4" name="Table 4">
            <a:extLst>
              <a:ext uri="{FF2B5EF4-FFF2-40B4-BE49-F238E27FC236}">
                <a16:creationId xmlns:a16="http://schemas.microsoft.com/office/drawing/2014/main" id="{A161C6F9-E598-5DAB-DB14-57EE3FA30A23}"/>
              </a:ext>
            </a:extLst>
          </p:cNvPr>
          <p:cNvGraphicFramePr>
            <a:graphicFrameLocks noGrp="1"/>
          </p:cNvGraphicFramePr>
          <p:nvPr>
            <p:extLst>
              <p:ext uri="{D42A27DB-BD31-4B8C-83A1-F6EECF244321}">
                <p14:modId xmlns:p14="http://schemas.microsoft.com/office/powerpoint/2010/main" val="2625155340"/>
              </p:ext>
            </p:extLst>
          </p:nvPr>
        </p:nvGraphicFramePr>
        <p:xfrm>
          <a:off x="311790" y="1548972"/>
          <a:ext cx="11568420" cy="3760055"/>
        </p:xfrm>
        <a:graphic>
          <a:graphicData uri="http://schemas.openxmlformats.org/drawingml/2006/table">
            <a:tbl>
              <a:tblPr firstRow="1" bandRow="1">
                <a:tableStyleId>{8799B23B-EC83-4686-B30A-512413B5E67A}</a:tableStyleId>
              </a:tblPr>
              <a:tblGrid>
                <a:gridCol w="1285380">
                  <a:extLst>
                    <a:ext uri="{9D8B030D-6E8A-4147-A177-3AD203B41FA5}">
                      <a16:colId xmlns:a16="http://schemas.microsoft.com/office/drawing/2014/main" val="382824673"/>
                    </a:ext>
                  </a:extLst>
                </a:gridCol>
                <a:gridCol w="1285380">
                  <a:extLst>
                    <a:ext uri="{9D8B030D-6E8A-4147-A177-3AD203B41FA5}">
                      <a16:colId xmlns:a16="http://schemas.microsoft.com/office/drawing/2014/main" val="3502546954"/>
                    </a:ext>
                  </a:extLst>
                </a:gridCol>
                <a:gridCol w="1285380">
                  <a:extLst>
                    <a:ext uri="{9D8B030D-6E8A-4147-A177-3AD203B41FA5}">
                      <a16:colId xmlns:a16="http://schemas.microsoft.com/office/drawing/2014/main" val="3308372050"/>
                    </a:ext>
                  </a:extLst>
                </a:gridCol>
                <a:gridCol w="1285380">
                  <a:extLst>
                    <a:ext uri="{9D8B030D-6E8A-4147-A177-3AD203B41FA5}">
                      <a16:colId xmlns:a16="http://schemas.microsoft.com/office/drawing/2014/main" val="1676188826"/>
                    </a:ext>
                  </a:extLst>
                </a:gridCol>
                <a:gridCol w="1158613">
                  <a:extLst>
                    <a:ext uri="{9D8B030D-6E8A-4147-A177-3AD203B41FA5}">
                      <a16:colId xmlns:a16="http://schemas.microsoft.com/office/drawing/2014/main" val="3871267662"/>
                    </a:ext>
                  </a:extLst>
                </a:gridCol>
                <a:gridCol w="1412147">
                  <a:extLst>
                    <a:ext uri="{9D8B030D-6E8A-4147-A177-3AD203B41FA5}">
                      <a16:colId xmlns:a16="http://schemas.microsoft.com/office/drawing/2014/main" val="1970033106"/>
                    </a:ext>
                  </a:extLst>
                </a:gridCol>
                <a:gridCol w="1146495">
                  <a:extLst>
                    <a:ext uri="{9D8B030D-6E8A-4147-A177-3AD203B41FA5}">
                      <a16:colId xmlns:a16="http://schemas.microsoft.com/office/drawing/2014/main" val="2587710721"/>
                    </a:ext>
                  </a:extLst>
                </a:gridCol>
                <a:gridCol w="1233182">
                  <a:extLst>
                    <a:ext uri="{9D8B030D-6E8A-4147-A177-3AD203B41FA5}">
                      <a16:colId xmlns:a16="http://schemas.microsoft.com/office/drawing/2014/main" val="4258142954"/>
                    </a:ext>
                  </a:extLst>
                </a:gridCol>
                <a:gridCol w="1476463">
                  <a:extLst>
                    <a:ext uri="{9D8B030D-6E8A-4147-A177-3AD203B41FA5}">
                      <a16:colId xmlns:a16="http://schemas.microsoft.com/office/drawing/2014/main" val="3869607359"/>
                    </a:ext>
                  </a:extLst>
                </a:gridCol>
              </a:tblGrid>
              <a:tr h="752011">
                <a:tc>
                  <a:txBody>
                    <a:bodyPr/>
                    <a:lstStyle/>
                    <a:p>
                      <a:pPr algn="ctr"/>
                      <a:r>
                        <a:rPr lang="en-US" u="sng"/>
                        <a:t>Bonds</a:t>
                      </a:r>
                    </a:p>
                  </a:txBody>
                  <a:tcPr/>
                </a:tc>
                <a:tc>
                  <a:txBody>
                    <a:bodyPr/>
                    <a:lstStyle/>
                    <a:p>
                      <a:pPr algn="ctr"/>
                      <a:r>
                        <a:rPr lang="en-US" u="sng"/>
                        <a:t>Type</a:t>
                      </a:r>
                    </a:p>
                  </a:txBody>
                  <a:tcPr/>
                </a:tc>
                <a:tc>
                  <a:txBody>
                    <a:bodyPr/>
                    <a:lstStyle/>
                    <a:p>
                      <a:pPr algn="ctr"/>
                      <a:r>
                        <a:rPr lang="en-US" u="sng"/>
                        <a:t>Date</a:t>
                      </a:r>
                    </a:p>
                  </a:txBody>
                  <a:tcPr/>
                </a:tc>
                <a:tc>
                  <a:txBody>
                    <a:bodyPr/>
                    <a:lstStyle/>
                    <a:p>
                      <a:pPr algn="ctr"/>
                      <a:r>
                        <a:rPr lang="en-US" u="sng"/>
                        <a:t>Term</a:t>
                      </a:r>
                    </a:p>
                  </a:txBody>
                  <a:tcPr/>
                </a:tc>
                <a:tc>
                  <a:txBody>
                    <a:bodyPr/>
                    <a:lstStyle/>
                    <a:p>
                      <a:pPr algn="ctr"/>
                      <a:r>
                        <a:rPr lang="en-US" u="sng"/>
                        <a:t>End Date</a:t>
                      </a:r>
                    </a:p>
                  </a:txBody>
                  <a:tcPr/>
                </a:tc>
                <a:tc>
                  <a:txBody>
                    <a:bodyPr/>
                    <a:lstStyle/>
                    <a:p>
                      <a:pPr algn="ctr"/>
                      <a:r>
                        <a:rPr lang="en-US" u="sng"/>
                        <a:t>Original Amount</a:t>
                      </a:r>
                    </a:p>
                  </a:txBody>
                  <a:tcPr/>
                </a:tc>
                <a:tc>
                  <a:txBody>
                    <a:bodyPr/>
                    <a:lstStyle/>
                    <a:p>
                      <a:pPr algn="ctr"/>
                      <a:r>
                        <a:rPr lang="en-US" u="sng"/>
                        <a:t>Call Date</a:t>
                      </a:r>
                    </a:p>
                  </a:txBody>
                  <a:tcPr/>
                </a:tc>
                <a:tc>
                  <a:txBody>
                    <a:bodyPr/>
                    <a:lstStyle/>
                    <a:p>
                      <a:pPr algn="ctr"/>
                      <a:r>
                        <a:rPr lang="en-US" u="sng"/>
                        <a:t>Rate</a:t>
                      </a:r>
                    </a:p>
                  </a:txBody>
                  <a:tcPr/>
                </a:tc>
                <a:tc>
                  <a:txBody>
                    <a:bodyPr/>
                    <a:lstStyle/>
                    <a:p>
                      <a:pPr algn="ctr"/>
                      <a:r>
                        <a:rPr lang="en-US" u="sng"/>
                        <a:t>Current Balance</a:t>
                      </a:r>
                    </a:p>
                  </a:txBody>
                  <a:tcPr/>
                </a:tc>
                <a:extLst>
                  <a:ext uri="{0D108BD9-81ED-4DB2-BD59-A6C34878D82A}">
                    <a16:rowId xmlns:a16="http://schemas.microsoft.com/office/drawing/2014/main" val="583757902"/>
                  </a:ext>
                </a:extLst>
              </a:tr>
              <a:tr h="752011">
                <a:tc>
                  <a:txBody>
                    <a:bodyPr/>
                    <a:lstStyle/>
                    <a:p>
                      <a:pPr algn="ctr"/>
                      <a:r>
                        <a:rPr lang="en-US" sz="1600">
                          <a:latin typeface="Arial" panose="020B0604020202020204" pitchFamily="34" charset="0"/>
                          <a:cs typeface="Arial" panose="020B0604020202020204" pitchFamily="34" charset="0"/>
                        </a:rPr>
                        <a:t>2007A</a:t>
                      </a:r>
                    </a:p>
                  </a:txBody>
                  <a:tcPr/>
                </a:tc>
                <a:tc>
                  <a:txBody>
                    <a:bodyPr/>
                    <a:lstStyle/>
                    <a:p>
                      <a:pPr algn="ctr"/>
                      <a:r>
                        <a:rPr lang="en-US" sz="1600">
                          <a:latin typeface="Arial" panose="020B0604020202020204" pitchFamily="34" charset="0"/>
                          <a:cs typeface="Arial" panose="020B0604020202020204" pitchFamily="34" charset="0"/>
                        </a:rPr>
                        <a:t>Primary </a:t>
                      </a:r>
                    </a:p>
                  </a:txBody>
                  <a:tcPr/>
                </a:tc>
                <a:tc>
                  <a:txBody>
                    <a:bodyPr/>
                    <a:lstStyle/>
                    <a:p>
                      <a:pPr algn="ctr"/>
                      <a:r>
                        <a:rPr lang="en-US" sz="1600">
                          <a:latin typeface="Arial" panose="020B0604020202020204" pitchFamily="34" charset="0"/>
                          <a:cs typeface="Arial" panose="020B0604020202020204" pitchFamily="34" charset="0"/>
                        </a:rPr>
                        <a:t>05/09/07</a:t>
                      </a:r>
                    </a:p>
                  </a:txBody>
                  <a:tcPr/>
                </a:tc>
                <a:tc>
                  <a:txBody>
                    <a:bodyPr/>
                    <a:lstStyle/>
                    <a:p>
                      <a:pPr algn="ctr"/>
                      <a:r>
                        <a:rPr lang="en-US" sz="1600">
                          <a:latin typeface="Arial" panose="020B0604020202020204" pitchFamily="34" charset="0"/>
                          <a:cs typeface="Arial" panose="020B0604020202020204" pitchFamily="34" charset="0"/>
                        </a:rPr>
                        <a:t>30 Year </a:t>
                      </a:r>
                    </a:p>
                  </a:txBody>
                  <a:tcPr/>
                </a:tc>
                <a:tc>
                  <a:txBody>
                    <a:bodyPr/>
                    <a:lstStyle/>
                    <a:p>
                      <a:pPr algn="ctr"/>
                      <a:r>
                        <a:rPr lang="en-US" sz="1600">
                          <a:latin typeface="Arial" panose="020B0604020202020204" pitchFamily="34" charset="0"/>
                          <a:cs typeface="Arial" panose="020B0604020202020204" pitchFamily="34" charset="0"/>
                        </a:rPr>
                        <a:t>2037</a:t>
                      </a:r>
                    </a:p>
                  </a:txBody>
                  <a:tcPr/>
                </a:tc>
                <a:tc>
                  <a:txBody>
                    <a:bodyPr/>
                    <a:lstStyle/>
                    <a:p>
                      <a:pPr algn="ctr"/>
                      <a:r>
                        <a:rPr lang="en-US" sz="1600" b="0" strike="noStrike" spc="-1">
                          <a:latin typeface="Arial" panose="020B0604020202020204" pitchFamily="34" charset="0"/>
                          <a:ea typeface="Microsoft YaHei"/>
                          <a:cs typeface="Arial" panose="020B0604020202020204" pitchFamily="34" charset="0"/>
                        </a:rPr>
                        <a:t>$10,420,000 </a:t>
                      </a:r>
                      <a:endParaRPr lang="en-US" sz="1600">
                        <a:latin typeface="Arial" panose="020B0604020202020204" pitchFamily="34" charset="0"/>
                        <a:cs typeface="Arial" panose="020B0604020202020204" pitchFamily="34" charset="0"/>
                      </a:endParaRPr>
                    </a:p>
                  </a:txBody>
                  <a:tcPr/>
                </a:tc>
                <a:tc>
                  <a:txBody>
                    <a:bodyPr/>
                    <a:lstStyle/>
                    <a:p>
                      <a:pPr algn="ctr"/>
                      <a:r>
                        <a:rPr lang="en-US" sz="1600">
                          <a:latin typeface="Arial" panose="020B0604020202020204" pitchFamily="34" charset="0"/>
                          <a:cs typeface="Arial" panose="020B0604020202020204" pitchFamily="34" charset="0"/>
                        </a:rPr>
                        <a:t>2017</a:t>
                      </a:r>
                    </a:p>
                  </a:txBody>
                  <a:tcPr/>
                </a:tc>
                <a:tc>
                  <a:txBody>
                    <a:bodyPr/>
                    <a:lstStyle/>
                    <a:p>
                      <a:pPr algn="ctr"/>
                      <a:r>
                        <a:rPr lang="en-US" sz="1600">
                          <a:latin typeface="Arial" panose="020B0604020202020204" pitchFamily="34" charset="0"/>
                          <a:cs typeface="Arial" panose="020B0604020202020204" pitchFamily="34" charset="0"/>
                        </a:rPr>
                        <a:t>5.5%</a:t>
                      </a:r>
                    </a:p>
                  </a:txBody>
                  <a:tcPr/>
                </a:tc>
                <a:tc>
                  <a:txBody>
                    <a:bodyPr/>
                    <a:lstStyle/>
                    <a:p>
                      <a:pPr algn="ctr"/>
                      <a:r>
                        <a:rPr lang="en-US" sz="160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079266526"/>
                  </a:ext>
                </a:extLst>
              </a:tr>
              <a:tr h="752011">
                <a:tc>
                  <a:txBody>
                    <a:bodyPr/>
                    <a:lstStyle/>
                    <a:p>
                      <a:pPr algn="ctr"/>
                      <a:r>
                        <a:rPr lang="en-US" sz="1600">
                          <a:latin typeface="Arial" panose="020B0604020202020204" pitchFamily="34" charset="0"/>
                          <a:cs typeface="Arial" panose="020B0604020202020204" pitchFamily="34" charset="0"/>
                        </a:rPr>
                        <a:t>2007B</a:t>
                      </a:r>
                    </a:p>
                  </a:txBody>
                  <a:tcPr/>
                </a:tc>
                <a:tc>
                  <a:txBody>
                    <a:bodyPr/>
                    <a:lstStyle/>
                    <a:p>
                      <a:pPr algn="ctr"/>
                      <a:r>
                        <a:rPr lang="en-US" sz="1600">
                          <a:latin typeface="Arial" panose="020B0604020202020204" pitchFamily="34" charset="0"/>
                          <a:cs typeface="Arial" panose="020B0604020202020204" pitchFamily="34" charset="0"/>
                        </a:rPr>
                        <a:t>Subordinate</a:t>
                      </a:r>
                    </a:p>
                  </a:txBody>
                  <a:tcPr/>
                </a:tc>
                <a:tc>
                  <a:txBody>
                    <a:bodyPr/>
                    <a:lstStyle/>
                    <a:p>
                      <a:pPr algn="ctr"/>
                      <a:r>
                        <a:rPr lang="en-US" sz="1600">
                          <a:latin typeface="Arial" panose="020B0604020202020204" pitchFamily="34" charset="0"/>
                          <a:cs typeface="Arial" panose="020B0604020202020204" pitchFamily="34" charset="0"/>
                        </a:rPr>
                        <a:t>05/22/07</a:t>
                      </a:r>
                    </a:p>
                  </a:txBody>
                  <a:tcPr/>
                </a:tc>
                <a:tc>
                  <a:txBody>
                    <a:bodyPr/>
                    <a:lstStyle/>
                    <a:p>
                      <a:pPr algn="ctr"/>
                      <a:endParaRPr lang="en-US" sz="1600">
                        <a:latin typeface="Arial" panose="020B0604020202020204" pitchFamily="34" charset="0"/>
                        <a:cs typeface="Arial" panose="020B0604020202020204" pitchFamily="34" charset="0"/>
                      </a:endParaRPr>
                    </a:p>
                  </a:txBody>
                  <a:tcPr/>
                </a:tc>
                <a:tc>
                  <a:txBody>
                    <a:bodyPr/>
                    <a:lstStyle/>
                    <a:p>
                      <a:pPr algn="ctr"/>
                      <a:endParaRPr lang="en-US" sz="1600">
                        <a:latin typeface="Arial" panose="020B0604020202020204" pitchFamily="34" charset="0"/>
                        <a:cs typeface="Arial" panose="020B0604020202020204" pitchFamily="34" charset="0"/>
                      </a:endParaRPr>
                    </a:p>
                  </a:txBody>
                  <a:tcPr/>
                </a:tc>
                <a:tc>
                  <a:txBody>
                    <a:bodyPr/>
                    <a:lstStyle/>
                    <a:p>
                      <a:pPr algn="ctr"/>
                      <a:r>
                        <a:rPr lang="en-US" sz="1600" b="0" strike="noStrike" spc="-1">
                          <a:latin typeface="Arial" panose="020B0604020202020204" pitchFamily="34" charset="0"/>
                          <a:ea typeface="Microsoft YaHei"/>
                          <a:cs typeface="Arial" panose="020B0604020202020204" pitchFamily="34" charset="0"/>
                        </a:rPr>
                        <a:t> $17,462,000 </a:t>
                      </a:r>
                      <a:endParaRPr lang="en-US" sz="1600">
                        <a:latin typeface="Arial" panose="020B0604020202020204" pitchFamily="34" charset="0"/>
                        <a:cs typeface="Arial" panose="020B0604020202020204" pitchFamily="34" charset="0"/>
                      </a:endParaRPr>
                    </a:p>
                  </a:txBody>
                  <a:tcPr/>
                </a:tc>
                <a:tc>
                  <a:txBody>
                    <a:bodyPr/>
                    <a:lstStyle/>
                    <a:p>
                      <a:pPr algn="ctr"/>
                      <a:endParaRPr lang="en-US" sz="1600">
                        <a:latin typeface="Arial" panose="020B0604020202020204" pitchFamily="34" charset="0"/>
                        <a:cs typeface="Arial" panose="020B0604020202020204" pitchFamily="34" charset="0"/>
                      </a:endParaRPr>
                    </a:p>
                  </a:txBody>
                  <a:tcPr/>
                </a:tc>
                <a:tc>
                  <a:txBody>
                    <a:bodyPr/>
                    <a:lstStyle/>
                    <a:p>
                      <a:pPr algn="ctr"/>
                      <a:r>
                        <a:rPr lang="en-US" sz="1600">
                          <a:latin typeface="Arial" panose="020B0604020202020204" pitchFamily="34" charset="0"/>
                          <a:cs typeface="Arial" panose="020B0604020202020204" pitchFamily="34" charset="0"/>
                        </a:rPr>
                        <a:t>7.5%</a:t>
                      </a:r>
                    </a:p>
                  </a:txBody>
                  <a:tcPr/>
                </a:tc>
                <a:tc>
                  <a:txBody>
                    <a:bodyPr/>
                    <a:lstStyle/>
                    <a:p>
                      <a:pPr algn="ctr"/>
                      <a:r>
                        <a:rPr lang="en-US" sz="1600" b="0" strike="noStrike" spc="-1">
                          <a:latin typeface="Arial" panose="020B0604020202020204" pitchFamily="34" charset="0"/>
                          <a:ea typeface="Microsoft YaHei"/>
                          <a:cs typeface="Arial" panose="020B0604020202020204" pitchFamily="34" charset="0"/>
                        </a:rPr>
                        <a:t>$4,817,175 after 2015 refi</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3652902"/>
                  </a:ext>
                </a:extLst>
              </a:tr>
              <a:tr h="752011">
                <a:tc>
                  <a:txBody>
                    <a:bodyPr/>
                    <a:lstStyle/>
                    <a:p>
                      <a:pPr algn="ctr"/>
                      <a:r>
                        <a:rPr lang="en-US" sz="1600">
                          <a:latin typeface="Arial" panose="020B0604020202020204" pitchFamily="34" charset="0"/>
                          <a:cs typeface="Arial" panose="020B0604020202020204" pitchFamily="34" charset="0"/>
                        </a:rPr>
                        <a:t>2015</a:t>
                      </a:r>
                    </a:p>
                  </a:txBody>
                  <a:tcPr/>
                </a:tc>
                <a:tc>
                  <a:txBody>
                    <a:bodyPr/>
                    <a:lstStyle/>
                    <a:p>
                      <a:pPr algn="ctr"/>
                      <a:r>
                        <a:rPr lang="en-US" sz="1600">
                          <a:latin typeface="Arial" panose="020B0604020202020204" pitchFamily="34" charset="0"/>
                          <a:cs typeface="Arial" panose="020B0604020202020204" pitchFamily="34" charset="0"/>
                        </a:rPr>
                        <a:t>Primary</a:t>
                      </a:r>
                    </a:p>
                  </a:txBody>
                  <a:tcPr/>
                </a:tc>
                <a:tc>
                  <a:txBody>
                    <a:bodyPr/>
                    <a:lstStyle/>
                    <a:p>
                      <a:pPr algn="ctr"/>
                      <a:r>
                        <a:rPr lang="en-US" sz="1600">
                          <a:latin typeface="Arial" panose="020B0604020202020204" pitchFamily="34" charset="0"/>
                          <a:cs typeface="Arial" panose="020B0604020202020204" pitchFamily="34" charset="0"/>
                        </a:rPr>
                        <a:t>04/29/15</a:t>
                      </a:r>
                    </a:p>
                  </a:txBody>
                  <a:tcPr/>
                </a:tc>
                <a:tc>
                  <a:txBody>
                    <a:bodyPr/>
                    <a:lstStyle/>
                    <a:p>
                      <a:pPr algn="ctr"/>
                      <a:r>
                        <a:rPr lang="en-US" sz="1600">
                          <a:latin typeface="Arial" panose="020B0604020202020204" pitchFamily="34" charset="0"/>
                          <a:cs typeface="Arial" panose="020B0604020202020204" pitchFamily="34" charset="0"/>
                        </a:rPr>
                        <a:t>30 Year</a:t>
                      </a:r>
                    </a:p>
                  </a:txBody>
                  <a:tcPr/>
                </a:tc>
                <a:tc>
                  <a:txBody>
                    <a:bodyPr/>
                    <a:lstStyle/>
                    <a:p>
                      <a:pPr algn="ctr"/>
                      <a:r>
                        <a:rPr lang="en-US" sz="1600">
                          <a:latin typeface="Arial" panose="020B0604020202020204" pitchFamily="34" charset="0"/>
                          <a:cs typeface="Arial" panose="020B0604020202020204" pitchFamily="34" charset="0"/>
                        </a:rPr>
                        <a:t>2045</a:t>
                      </a:r>
                    </a:p>
                  </a:txBody>
                  <a:tcPr/>
                </a:tc>
                <a:tc>
                  <a:txBody>
                    <a:bodyPr/>
                    <a:lstStyle/>
                    <a:p>
                      <a:pPr algn="ctr"/>
                      <a:r>
                        <a:rPr lang="en-US" sz="1600" b="0" strike="noStrike" spc="-1">
                          <a:latin typeface="Arial" panose="020B0604020202020204" pitchFamily="34" charset="0"/>
                          <a:ea typeface="Microsoft YaHei"/>
                          <a:cs typeface="Arial" panose="020B0604020202020204" pitchFamily="34" charset="0"/>
                        </a:rPr>
                        <a:t>$22,225,000 </a:t>
                      </a:r>
                      <a:endParaRPr lang="en-US" sz="1600">
                        <a:latin typeface="Arial" panose="020B0604020202020204" pitchFamily="34" charset="0"/>
                        <a:cs typeface="Arial" panose="020B0604020202020204" pitchFamily="34" charset="0"/>
                      </a:endParaRPr>
                    </a:p>
                  </a:txBody>
                  <a:tcPr/>
                </a:tc>
                <a:tc>
                  <a:txBody>
                    <a:bodyPr/>
                    <a:lstStyle/>
                    <a:p>
                      <a:pPr algn="ctr"/>
                      <a:r>
                        <a:rPr lang="en-US" sz="1600">
                          <a:latin typeface="Arial" panose="020B0604020202020204" pitchFamily="34" charset="0"/>
                          <a:cs typeface="Arial" panose="020B0604020202020204" pitchFamily="34" charset="0"/>
                        </a:rPr>
                        <a:t>2025</a:t>
                      </a:r>
                    </a:p>
                  </a:txBody>
                  <a:tcPr/>
                </a:tc>
                <a:tc>
                  <a:txBody>
                    <a:bodyPr/>
                    <a:lstStyle/>
                    <a:p>
                      <a:pPr algn="ctr"/>
                      <a:r>
                        <a:rPr lang="en-US" sz="1600">
                          <a:latin typeface="Arial" panose="020B0604020202020204" pitchFamily="34" charset="0"/>
                          <a:cs typeface="Arial" panose="020B0604020202020204" pitchFamily="34" charset="0"/>
                        </a:rPr>
                        <a:t>6.0 – 6.125%</a:t>
                      </a:r>
                    </a:p>
                  </a:txBody>
                  <a:tcPr/>
                </a:tc>
                <a:tc>
                  <a:txBody>
                    <a:bodyPr/>
                    <a:lstStyle/>
                    <a:p>
                      <a:pPr algn="ctr"/>
                      <a:r>
                        <a:rPr lang="en-US" sz="1600" b="0" strike="noStrike" spc="-1">
                          <a:latin typeface="Arial" panose="020B0604020202020204" pitchFamily="34" charset="0"/>
                          <a:ea typeface="Microsoft YaHei"/>
                          <a:cs typeface="Arial" panose="020B0604020202020204" pitchFamily="34" charset="0"/>
                        </a:rPr>
                        <a:t>$22,225,000</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6779727"/>
                  </a:ext>
                </a:extLst>
              </a:tr>
              <a:tr h="752011">
                <a:tc>
                  <a:txBody>
                    <a:bodyPr/>
                    <a:lstStyle/>
                    <a:p>
                      <a:pPr algn="ctr"/>
                      <a:r>
                        <a:rPr lang="en-US" sz="1600">
                          <a:latin typeface="Arial" panose="020B0604020202020204" pitchFamily="34" charset="0"/>
                          <a:cs typeface="Arial" panose="020B0604020202020204" pitchFamily="34" charset="0"/>
                        </a:rPr>
                        <a:t>2020</a:t>
                      </a:r>
                    </a:p>
                  </a:txBody>
                  <a:tcPr/>
                </a:tc>
                <a:tc>
                  <a:txBody>
                    <a:bodyPr/>
                    <a:lstStyle/>
                    <a:p>
                      <a:pPr algn="ctr"/>
                      <a:r>
                        <a:rPr lang="en-US" sz="1600">
                          <a:latin typeface="Arial" panose="020B0604020202020204" pitchFamily="34" charset="0"/>
                          <a:cs typeface="Arial" panose="020B0604020202020204" pitchFamily="34" charset="0"/>
                        </a:rPr>
                        <a:t>Primary</a:t>
                      </a:r>
                    </a:p>
                  </a:txBody>
                  <a:tcPr/>
                </a:tc>
                <a:tc>
                  <a:txBody>
                    <a:bodyPr/>
                    <a:lstStyle/>
                    <a:p>
                      <a:pPr algn="ctr"/>
                      <a:r>
                        <a:rPr lang="en-US" sz="1600">
                          <a:latin typeface="Arial" panose="020B0604020202020204" pitchFamily="34" charset="0"/>
                          <a:cs typeface="Arial" panose="020B0604020202020204" pitchFamily="34" charset="0"/>
                        </a:rPr>
                        <a:t>11/20/20</a:t>
                      </a:r>
                    </a:p>
                  </a:txBody>
                  <a:tcPr/>
                </a:tc>
                <a:tc>
                  <a:txBody>
                    <a:bodyPr/>
                    <a:lstStyle/>
                    <a:p>
                      <a:pPr algn="ctr"/>
                      <a:endParaRPr lang="en-US" sz="1600">
                        <a:latin typeface="Arial" panose="020B0604020202020204" pitchFamily="34" charset="0"/>
                        <a:cs typeface="Arial" panose="020B0604020202020204" pitchFamily="34" charset="0"/>
                      </a:endParaRPr>
                    </a:p>
                  </a:txBody>
                  <a:tcPr/>
                </a:tc>
                <a:tc>
                  <a:txBody>
                    <a:bodyPr/>
                    <a:lstStyle/>
                    <a:p>
                      <a:pPr algn="ctr"/>
                      <a:r>
                        <a:rPr lang="en-US" sz="1600" b="1">
                          <a:latin typeface="Arial" panose="020B0604020202020204" pitchFamily="34" charset="0"/>
                          <a:cs typeface="Arial" panose="020B0604020202020204" pitchFamily="34" charset="0"/>
                        </a:rPr>
                        <a:t>2037</a:t>
                      </a:r>
                    </a:p>
                  </a:txBody>
                  <a:tcPr/>
                </a:tc>
                <a:tc>
                  <a:txBody>
                    <a:bodyPr/>
                    <a:lstStyle/>
                    <a:p>
                      <a:pPr algn="ctr"/>
                      <a:r>
                        <a:rPr lang="en-US" sz="1600" b="0" strike="noStrike" spc="-1">
                          <a:latin typeface="Arial" panose="020B0604020202020204" pitchFamily="34" charset="0"/>
                          <a:ea typeface="Microsoft YaHei"/>
                          <a:cs typeface="Arial" panose="020B0604020202020204" pitchFamily="34" charset="0"/>
                        </a:rPr>
                        <a:t>$8,984,000 </a:t>
                      </a:r>
                      <a:endParaRPr lang="en-US" sz="1600">
                        <a:latin typeface="Arial" panose="020B0604020202020204" pitchFamily="34" charset="0"/>
                        <a:cs typeface="Arial" panose="020B0604020202020204" pitchFamily="34" charset="0"/>
                      </a:endParaRPr>
                    </a:p>
                  </a:txBody>
                  <a:tcPr/>
                </a:tc>
                <a:tc>
                  <a:txBody>
                    <a:bodyPr/>
                    <a:lstStyle/>
                    <a:p>
                      <a:pPr algn="ctr"/>
                      <a:endParaRPr lang="en-US" sz="1600">
                        <a:latin typeface="Arial" panose="020B0604020202020204" pitchFamily="34" charset="0"/>
                        <a:cs typeface="Arial" panose="020B0604020202020204" pitchFamily="34" charset="0"/>
                      </a:endParaRPr>
                    </a:p>
                  </a:txBody>
                  <a:tcPr/>
                </a:tc>
                <a:tc>
                  <a:txBody>
                    <a:bodyPr/>
                    <a:lstStyle/>
                    <a:p>
                      <a:pPr algn="ctr"/>
                      <a:r>
                        <a:rPr lang="en-US" sz="1600">
                          <a:latin typeface="Arial" panose="020B0604020202020204" pitchFamily="34" charset="0"/>
                          <a:cs typeface="Arial" panose="020B0604020202020204" pitchFamily="34" charset="0"/>
                        </a:rPr>
                        <a:t>2.49%</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600" b="0" strike="noStrike" spc="-1">
                          <a:latin typeface="Arial" panose="020B0604020202020204" pitchFamily="34" charset="0"/>
                          <a:ea typeface="Microsoft YaHei"/>
                          <a:cs typeface="Arial" panose="020B0604020202020204" pitchFamily="34" charset="0"/>
                        </a:rPr>
                        <a:t>refi of 2007A</a:t>
                      </a:r>
                      <a:endParaRPr lang="en-US" sz="1600" b="0" strike="noStrike" spc="-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5092728"/>
                  </a:ext>
                </a:extLst>
              </a:tr>
            </a:tbl>
          </a:graphicData>
        </a:graphic>
      </p:graphicFrame>
      <p:sp>
        <p:nvSpPr>
          <p:cNvPr id="7" name="Date Placeholder 6">
            <a:extLst>
              <a:ext uri="{FF2B5EF4-FFF2-40B4-BE49-F238E27FC236}">
                <a16:creationId xmlns:a16="http://schemas.microsoft.com/office/drawing/2014/main" id="{15EE7864-7C21-60E7-B152-98B8687A8589}"/>
              </a:ext>
            </a:extLst>
          </p:cNvPr>
          <p:cNvSpPr>
            <a:spLocks noGrp="1"/>
          </p:cNvSpPr>
          <p:nvPr>
            <p:ph type="dt" sz="half" idx="10"/>
          </p:nvPr>
        </p:nvSpPr>
        <p:spPr/>
        <p:txBody>
          <a:bodyPr/>
          <a:lstStyle/>
          <a:p>
            <a:r>
              <a:rPr lang="en-US"/>
              <a:t>9/13/2022</a:t>
            </a:r>
          </a:p>
        </p:txBody>
      </p:sp>
      <p:sp>
        <p:nvSpPr>
          <p:cNvPr id="8" name="Slide Number Placeholder 7">
            <a:extLst>
              <a:ext uri="{FF2B5EF4-FFF2-40B4-BE49-F238E27FC236}">
                <a16:creationId xmlns:a16="http://schemas.microsoft.com/office/drawing/2014/main" id="{247A06B6-29EA-3878-FDC2-B09B9647F64A}"/>
              </a:ext>
            </a:extLst>
          </p:cNvPr>
          <p:cNvSpPr>
            <a:spLocks noGrp="1"/>
          </p:cNvSpPr>
          <p:nvPr>
            <p:ph type="sldNum" sz="quarter" idx="12"/>
          </p:nvPr>
        </p:nvSpPr>
        <p:spPr/>
        <p:txBody>
          <a:bodyPr/>
          <a:lstStyle/>
          <a:p>
            <a:fld id="{5BED0354-3964-4068-B371-BC1C3D7EF2A3}" type="slidenum">
              <a:rPr lang="en-US" smtClean="0"/>
              <a:t>4</a:t>
            </a:fld>
            <a:endParaRPr lang="en-US"/>
          </a:p>
        </p:txBody>
      </p:sp>
      <p:sp>
        <p:nvSpPr>
          <p:cNvPr id="2" name="Footer Placeholder 1">
            <a:extLst>
              <a:ext uri="{FF2B5EF4-FFF2-40B4-BE49-F238E27FC236}">
                <a16:creationId xmlns:a16="http://schemas.microsoft.com/office/drawing/2014/main" id="{B45D432A-8481-769B-33F7-555A7AA60279}"/>
              </a:ext>
            </a:extLst>
          </p:cNvPr>
          <p:cNvSpPr>
            <a:spLocks noGrp="1"/>
          </p:cNvSpPr>
          <p:nvPr>
            <p:ph type="ftr" sz="quarter" idx="11"/>
          </p:nvPr>
        </p:nvSpPr>
        <p:spPr/>
        <p:txBody>
          <a:bodyPr/>
          <a:lstStyle/>
          <a:p>
            <a:r>
              <a:rPr lang="en-US"/>
              <a:t>HTC Metro District Financial Presentation - September 2022</a:t>
            </a:r>
          </a:p>
        </p:txBody>
      </p:sp>
      <p:pic>
        <p:nvPicPr>
          <p:cNvPr id="5" name="Picture 4">
            <a:extLst>
              <a:ext uri="{FF2B5EF4-FFF2-40B4-BE49-F238E27FC236}">
                <a16:creationId xmlns:a16="http://schemas.microsoft.com/office/drawing/2014/main" id="{9A0F1241-8D2B-AF50-29F1-ABFFEA96B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232208" y="136525"/>
            <a:ext cx="1711964" cy="1053400"/>
          </a:xfrm>
          <a:prstGeom prst="rect">
            <a:avLst/>
          </a:prstGeom>
          <a:noFill/>
          <a:ln>
            <a:noFill/>
          </a:ln>
        </p:spPr>
      </p:pic>
    </p:spTree>
    <p:extLst>
      <p:ext uri="{BB962C8B-B14F-4D97-AF65-F5344CB8AC3E}">
        <p14:creationId xmlns:p14="http://schemas.microsoft.com/office/powerpoint/2010/main" val="22311984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9D197C-E553-E677-27B5-D6C74B73FB10}"/>
              </a:ext>
            </a:extLst>
          </p:cNvPr>
          <p:cNvSpPr txBox="1"/>
          <p:nvPr/>
        </p:nvSpPr>
        <p:spPr>
          <a:xfrm>
            <a:off x="184558" y="273823"/>
            <a:ext cx="11820088" cy="6124754"/>
          </a:xfrm>
          <a:prstGeom prst="rect">
            <a:avLst/>
          </a:prstGeom>
          <a:noFill/>
        </p:spPr>
        <p:txBody>
          <a:bodyPr wrap="square">
            <a:spAutoFit/>
          </a:bodyPr>
          <a:lstStyle/>
          <a:p>
            <a:pPr>
              <a:lnSpc>
                <a:spcPct val="100000"/>
              </a:lnSpc>
              <a:spcBef>
                <a:spcPts val="1417"/>
              </a:spcBef>
              <a:buNone/>
            </a:pPr>
            <a:r>
              <a:rPr lang="en-US" sz="2400" b="1" u="sng" strike="noStrike" spc="-1">
                <a:uFillTx/>
                <a:latin typeface="Arial"/>
                <a:ea typeface="Microsoft YaHei"/>
              </a:rPr>
              <a:t>HTC Metro District Bonds:</a:t>
            </a:r>
          </a:p>
          <a:p>
            <a:pPr>
              <a:lnSpc>
                <a:spcPct val="100000"/>
              </a:lnSpc>
              <a:spcBef>
                <a:spcPts val="1417"/>
              </a:spcBef>
              <a:buNone/>
            </a:pPr>
            <a:endParaRPr lang="en-US" sz="2400" b="0" strike="noStrike" spc="-1">
              <a:latin typeface="Arial"/>
            </a:endParaRPr>
          </a:p>
          <a:p>
            <a:pPr>
              <a:lnSpc>
                <a:spcPct val="100000"/>
              </a:lnSpc>
              <a:spcBef>
                <a:spcPts val="1417"/>
              </a:spcBef>
              <a:buNone/>
            </a:pPr>
            <a:r>
              <a:rPr lang="en-US" sz="2400" b="0" strike="noStrike" spc="-1">
                <a:latin typeface="Arial"/>
                <a:ea typeface="Microsoft YaHei"/>
              </a:rPr>
              <a:t>          </a:t>
            </a:r>
            <a:r>
              <a:rPr lang="en-US" sz="2400" b="1" u="sng" strike="noStrike" spc="-1">
                <a:uFillTx/>
                <a:latin typeface="Arial"/>
                <a:ea typeface="Microsoft YaHei"/>
              </a:rPr>
              <a:t>Developer Paid Development Fees</a:t>
            </a:r>
            <a:r>
              <a:rPr lang="en-US" sz="2400" b="0" strike="noStrike" spc="-1">
                <a:latin typeface="Arial"/>
                <a:ea typeface="Microsoft YaHei"/>
              </a:rPr>
              <a:t>: </a:t>
            </a:r>
            <a:r>
              <a:rPr lang="en-US" sz="2400" b="1" strike="noStrike" spc="-1">
                <a:latin typeface="Arial"/>
                <a:ea typeface="Microsoft YaHei"/>
              </a:rPr>
              <a:t>(used for Debt Service)</a:t>
            </a:r>
            <a:r>
              <a:rPr lang="en-US" sz="2400" b="0" strike="noStrike" spc="-1">
                <a:latin typeface="Arial"/>
                <a:ea typeface="Microsoft YaHei"/>
              </a:rPr>
              <a:t>  </a:t>
            </a:r>
            <a:endParaRPr lang="en-US" sz="2400" b="0" strike="noStrike" spc="-1">
              <a:latin typeface="Arial"/>
            </a:endParaRPr>
          </a:p>
          <a:p>
            <a:pPr>
              <a:lnSpc>
                <a:spcPct val="100000"/>
              </a:lnSpc>
              <a:spcBef>
                <a:spcPts val="1417"/>
              </a:spcBef>
              <a:buNone/>
            </a:pPr>
            <a:r>
              <a:rPr lang="en-US" sz="2400" b="0" strike="noStrike" spc="-1">
                <a:latin typeface="Arial"/>
                <a:ea typeface="Microsoft YaHei"/>
              </a:rPr>
              <a:t>              </a:t>
            </a:r>
            <a:r>
              <a:rPr lang="en-US" sz="1800" b="0" strike="noStrike" spc="-1">
                <a:latin typeface="Arial"/>
                <a:ea typeface="Microsoft YaHei"/>
              </a:rPr>
              <a:t>2015         $   43,437</a:t>
            </a:r>
            <a:endParaRPr lang="en-US" sz="1800" b="0" strike="noStrike" spc="-1">
              <a:latin typeface="Arial"/>
            </a:endParaRPr>
          </a:p>
          <a:p>
            <a:pPr>
              <a:lnSpc>
                <a:spcPct val="100000"/>
              </a:lnSpc>
              <a:spcBef>
                <a:spcPts val="1417"/>
              </a:spcBef>
              <a:buNone/>
            </a:pPr>
            <a:r>
              <a:rPr lang="en-US" sz="1800" b="0" strike="noStrike" spc="-1">
                <a:latin typeface="Arial"/>
                <a:ea typeface="Microsoft YaHei"/>
              </a:rPr>
              <a:t>                   2016         $ 735,446</a:t>
            </a:r>
            <a:endParaRPr lang="en-US" sz="1800" b="0" strike="noStrike" spc="-1">
              <a:latin typeface="Arial"/>
            </a:endParaRPr>
          </a:p>
          <a:p>
            <a:pPr>
              <a:lnSpc>
                <a:spcPct val="100000"/>
              </a:lnSpc>
              <a:spcBef>
                <a:spcPts val="1417"/>
              </a:spcBef>
              <a:buNone/>
            </a:pPr>
            <a:r>
              <a:rPr lang="en-US" sz="1800" b="0" strike="noStrike" spc="-1">
                <a:latin typeface="Arial"/>
                <a:ea typeface="Microsoft YaHei"/>
              </a:rPr>
              <a:t>                   2017         $ 772,218</a:t>
            </a:r>
            <a:endParaRPr lang="en-US" sz="1800" b="0" strike="noStrike" spc="-1">
              <a:latin typeface="Arial"/>
            </a:endParaRPr>
          </a:p>
          <a:p>
            <a:pPr>
              <a:lnSpc>
                <a:spcPct val="100000"/>
              </a:lnSpc>
              <a:spcBef>
                <a:spcPts val="1417"/>
              </a:spcBef>
              <a:buNone/>
            </a:pPr>
            <a:r>
              <a:rPr lang="en-US" sz="1800" b="0" strike="noStrike" spc="-1">
                <a:latin typeface="Arial"/>
                <a:ea typeface="Microsoft YaHei"/>
              </a:rPr>
              <a:t>                   2018         $ 779,402</a:t>
            </a:r>
            <a:endParaRPr lang="en-US" sz="1800" b="0" strike="noStrike" spc="-1">
              <a:latin typeface="Arial"/>
            </a:endParaRPr>
          </a:p>
          <a:p>
            <a:pPr>
              <a:lnSpc>
                <a:spcPct val="100000"/>
              </a:lnSpc>
              <a:spcBef>
                <a:spcPts val="1417"/>
              </a:spcBef>
              <a:buNone/>
            </a:pPr>
            <a:r>
              <a:rPr lang="en-US" sz="1800" b="0" strike="noStrike" spc="-1">
                <a:latin typeface="Arial"/>
                <a:ea typeface="Microsoft YaHei"/>
              </a:rPr>
              <a:t>                   2019         $ 732,575</a:t>
            </a:r>
            <a:endParaRPr lang="en-US" sz="1800" b="0" strike="noStrike" spc="-1">
              <a:latin typeface="Arial"/>
            </a:endParaRPr>
          </a:p>
          <a:p>
            <a:pPr>
              <a:lnSpc>
                <a:spcPct val="100000"/>
              </a:lnSpc>
              <a:spcBef>
                <a:spcPts val="1417"/>
              </a:spcBef>
              <a:buNone/>
            </a:pPr>
            <a:r>
              <a:rPr lang="en-US" sz="1800" b="0" strike="noStrike" spc="-1">
                <a:latin typeface="Arial"/>
                <a:ea typeface="Microsoft YaHei"/>
              </a:rPr>
              <a:t>                   2020         $ 769,203</a:t>
            </a:r>
            <a:endParaRPr lang="en-US" sz="1800" b="0" strike="noStrike" spc="-1">
              <a:latin typeface="Arial"/>
            </a:endParaRPr>
          </a:p>
          <a:p>
            <a:pPr>
              <a:lnSpc>
                <a:spcPct val="100000"/>
              </a:lnSpc>
              <a:spcBef>
                <a:spcPts val="1417"/>
              </a:spcBef>
              <a:buNone/>
            </a:pPr>
            <a:r>
              <a:rPr lang="en-US" sz="1800" b="0" strike="noStrike" spc="-1">
                <a:latin typeface="Arial"/>
                <a:ea typeface="Microsoft YaHei"/>
              </a:rPr>
              <a:t>                   2021         $ 662,139</a:t>
            </a:r>
            <a:endParaRPr lang="en-US" sz="1800" b="0" strike="noStrike" spc="-1">
              <a:latin typeface="Arial"/>
            </a:endParaRPr>
          </a:p>
          <a:p>
            <a:pPr>
              <a:lnSpc>
                <a:spcPct val="100000"/>
              </a:lnSpc>
              <a:spcBef>
                <a:spcPts val="1417"/>
              </a:spcBef>
              <a:buNone/>
            </a:pPr>
            <a:r>
              <a:rPr lang="en-US" sz="1800" b="0" strike="noStrike" spc="-1">
                <a:latin typeface="Arial"/>
                <a:ea typeface="Microsoft YaHei"/>
              </a:rPr>
              <a:t>                   2022         $</a:t>
            </a:r>
            <a:r>
              <a:rPr lang="en-US" sz="1800" b="0" u="sng" strike="noStrike" spc="-1">
                <a:uFillTx/>
                <a:latin typeface="Arial"/>
                <a:ea typeface="Microsoft YaHei"/>
              </a:rPr>
              <a:t>            0</a:t>
            </a:r>
            <a:endParaRPr lang="en-US" sz="1800" b="0" strike="noStrike" spc="-1">
              <a:latin typeface="Arial"/>
            </a:endParaRPr>
          </a:p>
          <a:p>
            <a:pPr>
              <a:lnSpc>
                <a:spcPct val="100000"/>
              </a:lnSpc>
              <a:spcBef>
                <a:spcPts val="1417"/>
              </a:spcBef>
              <a:buNone/>
            </a:pPr>
            <a:r>
              <a:rPr lang="en-US" sz="1800" b="0" strike="noStrike" spc="-1">
                <a:latin typeface="Arial"/>
                <a:ea typeface="Microsoft YaHei"/>
              </a:rPr>
              <a:t>                                    $ 4,494,420</a:t>
            </a:r>
            <a:endParaRPr lang="en-US" sz="1800" b="0" strike="noStrike" spc="-1">
              <a:latin typeface="Arial"/>
            </a:endParaRPr>
          </a:p>
          <a:p>
            <a:pPr>
              <a:lnSpc>
                <a:spcPct val="100000"/>
              </a:lnSpc>
              <a:spcBef>
                <a:spcPts val="1417"/>
              </a:spcBef>
              <a:buNone/>
            </a:pPr>
            <a:endParaRPr lang="en-US" sz="1200" b="0" strike="noStrike" spc="-1">
              <a:latin typeface="Arial"/>
              <a:ea typeface="Microsoft YaHei"/>
            </a:endParaRPr>
          </a:p>
        </p:txBody>
      </p:sp>
      <p:sp>
        <p:nvSpPr>
          <p:cNvPr id="4" name="Date Placeholder 3">
            <a:extLst>
              <a:ext uri="{FF2B5EF4-FFF2-40B4-BE49-F238E27FC236}">
                <a16:creationId xmlns:a16="http://schemas.microsoft.com/office/drawing/2014/main" id="{C9FF4F3B-4220-4BC9-5C74-C5841B5F15F8}"/>
              </a:ext>
            </a:extLst>
          </p:cNvPr>
          <p:cNvSpPr>
            <a:spLocks noGrp="1"/>
          </p:cNvSpPr>
          <p:nvPr>
            <p:ph type="dt" sz="half" idx="10"/>
          </p:nvPr>
        </p:nvSpPr>
        <p:spPr/>
        <p:txBody>
          <a:bodyPr/>
          <a:lstStyle/>
          <a:p>
            <a:r>
              <a:rPr lang="en-US"/>
              <a:t>9/13/2022</a:t>
            </a:r>
          </a:p>
        </p:txBody>
      </p:sp>
      <p:sp>
        <p:nvSpPr>
          <p:cNvPr id="5" name="Slide Number Placeholder 4">
            <a:extLst>
              <a:ext uri="{FF2B5EF4-FFF2-40B4-BE49-F238E27FC236}">
                <a16:creationId xmlns:a16="http://schemas.microsoft.com/office/drawing/2014/main" id="{AFC3FFE0-7895-8367-CA2A-DBC297EEB57E}"/>
              </a:ext>
            </a:extLst>
          </p:cNvPr>
          <p:cNvSpPr>
            <a:spLocks noGrp="1"/>
          </p:cNvSpPr>
          <p:nvPr>
            <p:ph type="sldNum" sz="quarter" idx="12"/>
          </p:nvPr>
        </p:nvSpPr>
        <p:spPr/>
        <p:txBody>
          <a:bodyPr/>
          <a:lstStyle/>
          <a:p>
            <a:fld id="{5BED0354-3964-4068-B371-BC1C3D7EF2A3}" type="slidenum">
              <a:rPr lang="en-US" smtClean="0"/>
              <a:t>5</a:t>
            </a:fld>
            <a:endParaRPr lang="en-US"/>
          </a:p>
        </p:txBody>
      </p:sp>
      <p:sp>
        <p:nvSpPr>
          <p:cNvPr id="2" name="Footer Placeholder 1">
            <a:extLst>
              <a:ext uri="{FF2B5EF4-FFF2-40B4-BE49-F238E27FC236}">
                <a16:creationId xmlns:a16="http://schemas.microsoft.com/office/drawing/2014/main" id="{D3D3D31A-DC5A-DFE1-9CA7-F5AD7DACF7FA}"/>
              </a:ext>
            </a:extLst>
          </p:cNvPr>
          <p:cNvSpPr>
            <a:spLocks noGrp="1"/>
          </p:cNvSpPr>
          <p:nvPr>
            <p:ph type="ftr" sz="quarter" idx="11"/>
          </p:nvPr>
        </p:nvSpPr>
        <p:spPr/>
        <p:txBody>
          <a:bodyPr/>
          <a:lstStyle/>
          <a:p>
            <a:r>
              <a:rPr lang="en-US"/>
              <a:t>HTC Metro District Financial Presentation - September 2022</a:t>
            </a:r>
          </a:p>
        </p:txBody>
      </p:sp>
      <p:pic>
        <p:nvPicPr>
          <p:cNvPr id="6" name="Picture 5">
            <a:extLst>
              <a:ext uri="{FF2B5EF4-FFF2-40B4-BE49-F238E27FC236}">
                <a16:creationId xmlns:a16="http://schemas.microsoft.com/office/drawing/2014/main" id="{E75CDE35-A2C1-E088-FAE2-9D6B4207A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232208" y="136525"/>
            <a:ext cx="1711964" cy="1053400"/>
          </a:xfrm>
          <a:prstGeom prst="rect">
            <a:avLst/>
          </a:prstGeom>
          <a:noFill/>
          <a:ln>
            <a:noFill/>
          </a:ln>
        </p:spPr>
      </p:pic>
    </p:spTree>
    <p:extLst>
      <p:ext uri="{BB962C8B-B14F-4D97-AF65-F5344CB8AC3E}">
        <p14:creationId xmlns:p14="http://schemas.microsoft.com/office/powerpoint/2010/main" val="744891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7A7B2A-1C75-4424-5C17-83FA78C1A65E}"/>
              </a:ext>
            </a:extLst>
          </p:cNvPr>
          <p:cNvSpPr txBox="1"/>
          <p:nvPr/>
        </p:nvSpPr>
        <p:spPr>
          <a:xfrm>
            <a:off x="119543" y="150894"/>
            <a:ext cx="6094602" cy="400110"/>
          </a:xfrm>
          <a:prstGeom prst="rect">
            <a:avLst/>
          </a:prstGeom>
          <a:noFill/>
        </p:spPr>
        <p:txBody>
          <a:bodyPr wrap="square">
            <a:spAutoFit/>
          </a:bodyPr>
          <a:lstStyle/>
          <a:p>
            <a:pPr>
              <a:lnSpc>
                <a:spcPct val="100000"/>
              </a:lnSpc>
              <a:spcBef>
                <a:spcPts val="1417"/>
              </a:spcBef>
              <a:buNone/>
            </a:pPr>
            <a:r>
              <a:rPr lang="en-US" sz="2000" b="1" u="sng" strike="noStrike" spc="-1">
                <a:uFillTx/>
                <a:latin typeface="Arial"/>
                <a:ea typeface="Microsoft YaHei"/>
              </a:rPr>
              <a:t>HTC Metro District Mill Levies and Use:</a:t>
            </a:r>
            <a:endParaRPr lang="en-US" sz="2000" b="0" strike="noStrike" spc="-1">
              <a:latin typeface="Arial"/>
            </a:endParaRPr>
          </a:p>
        </p:txBody>
      </p:sp>
      <p:graphicFrame>
        <p:nvGraphicFramePr>
          <p:cNvPr id="4" name="Table 4">
            <a:extLst>
              <a:ext uri="{FF2B5EF4-FFF2-40B4-BE49-F238E27FC236}">
                <a16:creationId xmlns:a16="http://schemas.microsoft.com/office/drawing/2014/main" id="{CA514A70-241F-153E-667B-6F9F76B8EE6F}"/>
              </a:ext>
            </a:extLst>
          </p:cNvPr>
          <p:cNvGraphicFramePr>
            <a:graphicFrameLocks noGrp="1"/>
          </p:cNvGraphicFramePr>
          <p:nvPr>
            <p:extLst>
              <p:ext uri="{D42A27DB-BD31-4B8C-83A1-F6EECF244321}">
                <p14:modId xmlns:p14="http://schemas.microsoft.com/office/powerpoint/2010/main" val="3557360513"/>
              </p:ext>
            </p:extLst>
          </p:nvPr>
        </p:nvGraphicFramePr>
        <p:xfrm>
          <a:off x="1045028" y="1408922"/>
          <a:ext cx="10114385" cy="4497354"/>
        </p:xfrm>
        <a:graphic>
          <a:graphicData uri="http://schemas.openxmlformats.org/drawingml/2006/table">
            <a:tbl>
              <a:tblPr firstRow="1" bandRow="1">
                <a:tableStyleId>{8799B23B-EC83-4686-B30A-512413B5E67A}</a:tableStyleId>
              </a:tblPr>
              <a:tblGrid>
                <a:gridCol w="2022877">
                  <a:extLst>
                    <a:ext uri="{9D8B030D-6E8A-4147-A177-3AD203B41FA5}">
                      <a16:colId xmlns:a16="http://schemas.microsoft.com/office/drawing/2014/main" val="714703706"/>
                    </a:ext>
                  </a:extLst>
                </a:gridCol>
                <a:gridCol w="2022877">
                  <a:extLst>
                    <a:ext uri="{9D8B030D-6E8A-4147-A177-3AD203B41FA5}">
                      <a16:colId xmlns:a16="http://schemas.microsoft.com/office/drawing/2014/main" val="2723430098"/>
                    </a:ext>
                  </a:extLst>
                </a:gridCol>
                <a:gridCol w="2022877">
                  <a:extLst>
                    <a:ext uri="{9D8B030D-6E8A-4147-A177-3AD203B41FA5}">
                      <a16:colId xmlns:a16="http://schemas.microsoft.com/office/drawing/2014/main" val="2847888680"/>
                    </a:ext>
                  </a:extLst>
                </a:gridCol>
                <a:gridCol w="2022877">
                  <a:extLst>
                    <a:ext uri="{9D8B030D-6E8A-4147-A177-3AD203B41FA5}">
                      <a16:colId xmlns:a16="http://schemas.microsoft.com/office/drawing/2014/main" val="2132033721"/>
                    </a:ext>
                  </a:extLst>
                </a:gridCol>
                <a:gridCol w="2022877">
                  <a:extLst>
                    <a:ext uri="{9D8B030D-6E8A-4147-A177-3AD203B41FA5}">
                      <a16:colId xmlns:a16="http://schemas.microsoft.com/office/drawing/2014/main" val="718935662"/>
                    </a:ext>
                  </a:extLst>
                </a:gridCol>
              </a:tblGrid>
              <a:tr h="798122">
                <a:tc>
                  <a:txBody>
                    <a:bodyPr/>
                    <a:lstStyle/>
                    <a:p>
                      <a:pPr algn="ctr"/>
                      <a:r>
                        <a:rPr lang="en-US" u="sng"/>
                        <a:t>Mill Levy </a:t>
                      </a:r>
                    </a:p>
                  </a:txBody>
                  <a:tcPr/>
                </a:tc>
                <a:tc>
                  <a:txBody>
                    <a:bodyPr/>
                    <a:lstStyle/>
                    <a:p>
                      <a:pPr algn="ctr"/>
                      <a:r>
                        <a:rPr lang="en-US" u="sng"/>
                        <a:t>Debt Service</a:t>
                      </a:r>
                    </a:p>
                  </a:txBody>
                  <a:tcPr/>
                </a:tc>
                <a:tc>
                  <a:txBody>
                    <a:bodyPr/>
                    <a:lstStyle/>
                    <a:p>
                      <a:pPr algn="ctr"/>
                      <a:r>
                        <a:rPr lang="en-US" u="sng"/>
                        <a:t>Operating</a:t>
                      </a:r>
                    </a:p>
                  </a:txBody>
                  <a:tcPr/>
                </a:tc>
                <a:tc>
                  <a:txBody>
                    <a:bodyPr/>
                    <a:lstStyle/>
                    <a:p>
                      <a:pPr algn="ctr"/>
                      <a:r>
                        <a:rPr lang="en-US" u="sng"/>
                        <a:t>Total </a:t>
                      </a:r>
                    </a:p>
                  </a:txBody>
                  <a:tcPr/>
                </a:tc>
                <a:tc>
                  <a:txBody>
                    <a:bodyPr/>
                    <a:lstStyle/>
                    <a:p>
                      <a:pPr algn="ctr"/>
                      <a:r>
                        <a:rPr lang="en-US" u="sng"/>
                        <a:t>Assessed Valuation </a:t>
                      </a:r>
                    </a:p>
                  </a:txBody>
                  <a:tcPr/>
                </a:tc>
                <a:extLst>
                  <a:ext uri="{0D108BD9-81ED-4DB2-BD59-A6C34878D82A}">
                    <a16:rowId xmlns:a16="http://schemas.microsoft.com/office/drawing/2014/main" val="3403351650"/>
                  </a:ext>
                </a:extLst>
              </a:tr>
              <a:tr h="462404">
                <a:tc>
                  <a:txBody>
                    <a:bodyPr/>
                    <a:lstStyle/>
                    <a:p>
                      <a:pPr algn="ctr"/>
                      <a:r>
                        <a:rPr lang="en-US" sz="1800">
                          <a:latin typeface="Arial" panose="020B0604020202020204" pitchFamily="34" charset="0"/>
                          <a:cs typeface="Arial" panose="020B0604020202020204" pitchFamily="34" charset="0"/>
                        </a:rPr>
                        <a:t>2015</a:t>
                      </a:r>
                    </a:p>
                  </a:txBody>
                  <a:tcPr/>
                </a:tc>
                <a:tc>
                  <a:txBody>
                    <a:bodyPr/>
                    <a:lstStyle/>
                    <a:p>
                      <a:pPr algn="ctr"/>
                      <a:r>
                        <a:rPr lang="en-US" sz="1800">
                          <a:latin typeface="Arial" panose="020B0604020202020204" pitchFamily="34" charset="0"/>
                          <a:cs typeface="Arial" panose="020B0604020202020204" pitchFamily="34" charset="0"/>
                        </a:rPr>
                        <a:t>54.000</a:t>
                      </a:r>
                    </a:p>
                  </a:txBody>
                  <a:tcPr/>
                </a:tc>
                <a:tc>
                  <a:txBody>
                    <a:bodyPr/>
                    <a:lstStyle/>
                    <a:p>
                      <a:pPr algn="ctr"/>
                      <a:r>
                        <a:rPr lang="en-US" sz="1800">
                          <a:latin typeface="Arial" panose="020B0604020202020204" pitchFamily="34" charset="0"/>
                          <a:cs typeface="Arial" panose="020B0604020202020204" pitchFamily="34" charset="0"/>
                        </a:rPr>
                        <a:t>10.000</a:t>
                      </a:r>
                    </a:p>
                  </a:txBody>
                  <a:tcPr/>
                </a:tc>
                <a:tc>
                  <a:txBody>
                    <a:bodyPr/>
                    <a:lstStyle/>
                    <a:p>
                      <a:pPr algn="ctr"/>
                      <a:r>
                        <a:rPr lang="en-US" sz="1800">
                          <a:latin typeface="Arial" panose="020B0604020202020204" pitchFamily="34" charset="0"/>
                          <a:cs typeface="Arial" panose="020B0604020202020204" pitchFamily="34" charset="0"/>
                        </a:rPr>
                        <a:t>64.000</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b="0" strike="noStrike" spc="-1">
                          <a:latin typeface="Arial" panose="020B0604020202020204" pitchFamily="34" charset="0"/>
                          <a:ea typeface="Microsoft YaHei"/>
                          <a:cs typeface="Arial" panose="020B0604020202020204" pitchFamily="34" charset="0"/>
                        </a:rPr>
                        <a:t>$14,732,990</a:t>
                      </a:r>
                    </a:p>
                  </a:txBody>
                  <a:tcPr/>
                </a:tc>
                <a:extLst>
                  <a:ext uri="{0D108BD9-81ED-4DB2-BD59-A6C34878D82A}">
                    <a16:rowId xmlns:a16="http://schemas.microsoft.com/office/drawing/2014/main" val="2040805556"/>
                  </a:ext>
                </a:extLst>
              </a:tr>
              <a:tr h="462404">
                <a:tc>
                  <a:txBody>
                    <a:bodyPr/>
                    <a:lstStyle/>
                    <a:p>
                      <a:pPr algn="ctr"/>
                      <a:r>
                        <a:rPr lang="en-US" sz="1800">
                          <a:latin typeface="Arial" panose="020B0604020202020204" pitchFamily="34" charset="0"/>
                          <a:cs typeface="Arial" panose="020B0604020202020204" pitchFamily="34" charset="0"/>
                        </a:rPr>
                        <a:t>2016</a:t>
                      </a:r>
                    </a:p>
                  </a:txBody>
                  <a:tcPr/>
                </a:tc>
                <a:tc>
                  <a:txBody>
                    <a:bodyPr/>
                    <a:lstStyle/>
                    <a:p>
                      <a:pPr algn="ctr"/>
                      <a:r>
                        <a:rPr lang="en-US" sz="1800">
                          <a:latin typeface="Arial" panose="020B0604020202020204" pitchFamily="34" charset="0"/>
                          <a:cs typeface="Arial" panose="020B0604020202020204" pitchFamily="34" charset="0"/>
                        </a:rPr>
                        <a:t>50.000</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a:latin typeface="Arial" panose="020B0604020202020204" pitchFamily="34" charset="0"/>
                          <a:cs typeface="Arial" panose="020B0604020202020204" pitchFamily="34" charset="0"/>
                        </a:rPr>
                        <a:t>10.000</a:t>
                      </a:r>
                    </a:p>
                  </a:txBody>
                  <a:tcPr/>
                </a:tc>
                <a:tc>
                  <a:txBody>
                    <a:bodyPr/>
                    <a:lstStyle/>
                    <a:p>
                      <a:pPr algn="ctr"/>
                      <a:r>
                        <a:rPr lang="en-US" sz="1800">
                          <a:latin typeface="Arial" panose="020B0604020202020204" pitchFamily="34" charset="0"/>
                          <a:cs typeface="Arial" panose="020B0604020202020204" pitchFamily="34" charset="0"/>
                        </a:rPr>
                        <a:t>60.000</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b="0" strike="noStrike" spc="-1">
                          <a:latin typeface="Arial" panose="020B0604020202020204" pitchFamily="34" charset="0"/>
                          <a:ea typeface="Microsoft YaHei"/>
                          <a:cs typeface="Arial" panose="020B0604020202020204" pitchFamily="34" charset="0"/>
                        </a:rPr>
                        <a:t>$20,109,910</a:t>
                      </a:r>
                      <a:endParaRPr lang="en-US" sz="1800" b="0" strike="noStrike" spc="-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0424779"/>
                  </a:ext>
                </a:extLst>
              </a:tr>
              <a:tr h="462404">
                <a:tc>
                  <a:txBody>
                    <a:bodyPr/>
                    <a:lstStyle/>
                    <a:p>
                      <a:pPr algn="ctr"/>
                      <a:r>
                        <a:rPr lang="en-US" sz="1800">
                          <a:latin typeface="Arial" panose="020B0604020202020204" pitchFamily="34" charset="0"/>
                          <a:cs typeface="Arial" panose="020B0604020202020204" pitchFamily="34" charset="0"/>
                        </a:rPr>
                        <a:t>2017</a:t>
                      </a:r>
                    </a:p>
                  </a:txBody>
                  <a:tcPr/>
                </a:tc>
                <a:tc>
                  <a:txBody>
                    <a:bodyPr/>
                    <a:lstStyle/>
                    <a:p>
                      <a:pPr algn="ctr"/>
                      <a:r>
                        <a:rPr lang="en-US" sz="1800">
                          <a:latin typeface="Arial" panose="020B0604020202020204" pitchFamily="34" charset="0"/>
                          <a:cs typeface="Arial" panose="020B0604020202020204" pitchFamily="34" charset="0"/>
                        </a:rPr>
                        <a:t>50.000</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a:latin typeface="Arial" panose="020B0604020202020204" pitchFamily="34" charset="0"/>
                          <a:cs typeface="Arial" panose="020B0604020202020204" pitchFamily="34" charset="0"/>
                        </a:rPr>
                        <a:t>10.000</a:t>
                      </a:r>
                    </a:p>
                  </a:txBody>
                  <a:tcPr/>
                </a:tc>
                <a:tc>
                  <a:txBody>
                    <a:bodyPr/>
                    <a:lstStyle/>
                    <a:p>
                      <a:pPr algn="ctr"/>
                      <a:r>
                        <a:rPr lang="en-US" sz="1800">
                          <a:latin typeface="Arial" panose="020B0604020202020204" pitchFamily="34" charset="0"/>
                          <a:cs typeface="Arial" panose="020B0604020202020204" pitchFamily="34" charset="0"/>
                        </a:rPr>
                        <a:t>60.000</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b="0" strike="noStrike" spc="-1">
                          <a:latin typeface="Arial" panose="020B0604020202020204" pitchFamily="34" charset="0"/>
                          <a:ea typeface="Microsoft YaHei"/>
                          <a:cs typeface="Arial" panose="020B0604020202020204" pitchFamily="34" charset="0"/>
                        </a:rPr>
                        <a:t>$23,595,270</a:t>
                      </a:r>
                      <a:endParaRPr lang="en-US" sz="1800" b="0" strike="noStrike" spc="-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49140210"/>
                  </a:ext>
                </a:extLst>
              </a:tr>
              <a:tr h="462404">
                <a:tc>
                  <a:txBody>
                    <a:bodyPr/>
                    <a:lstStyle/>
                    <a:p>
                      <a:pPr algn="ctr"/>
                      <a:r>
                        <a:rPr lang="en-US" sz="1800">
                          <a:latin typeface="Arial" panose="020B0604020202020204" pitchFamily="34" charset="0"/>
                          <a:cs typeface="Arial" panose="020B0604020202020204" pitchFamily="34" charset="0"/>
                        </a:rPr>
                        <a:t>2018</a:t>
                      </a:r>
                    </a:p>
                  </a:txBody>
                  <a:tcPr/>
                </a:tc>
                <a:tc>
                  <a:txBody>
                    <a:bodyPr/>
                    <a:lstStyle/>
                    <a:p>
                      <a:pPr algn="ctr"/>
                      <a:r>
                        <a:rPr lang="en-US" sz="1800">
                          <a:latin typeface="Arial" panose="020B0604020202020204" pitchFamily="34" charset="0"/>
                          <a:cs typeface="Arial" panose="020B0604020202020204" pitchFamily="34" charset="0"/>
                        </a:rPr>
                        <a:t>53.946</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a:latin typeface="Arial" panose="020B0604020202020204" pitchFamily="34" charset="0"/>
                          <a:cs typeface="Arial" panose="020B0604020202020204" pitchFamily="34" charset="0"/>
                        </a:rPr>
                        <a:t>10.000</a:t>
                      </a:r>
                    </a:p>
                  </a:txBody>
                  <a:tcPr/>
                </a:tc>
                <a:tc>
                  <a:txBody>
                    <a:bodyPr/>
                    <a:lstStyle/>
                    <a:p>
                      <a:pPr algn="ctr"/>
                      <a:r>
                        <a:rPr lang="en-US" sz="1800">
                          <a:latin typeface="Arial" panose="020B0604020202020204" pitchFamily="34" charset="0"/>
                          <a:cs typeface="Arial" panose="020B0604020202020204" pitchFamily="34" charset="0"/>
                        </a:rPr>
                        <a:t>63.946</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b="0" strike="noStrike" spc="-1">
                          <a:latin typeface="Arial" panose="020B0604020202020204" pitchFamily="34" charset="0"/>
                          <a:ea typeface="Microsoft YaHei"/>
                          <a:cs typeface="Arial" panose="020B0604020202020204" pitchFamily="34" charset="0"/>
                        </a:rPr>
                        <a:t>$30,556,460</a:t>
                      </a:r>
                      <a:endParaRPr lang="en-US" sz="1800" b="0" strike="noStrike" spc="-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7940778"/>
                  </a:ext>
                </a:extLst>
              </a:tr>
              <a:tr h="462404">
                <a:tc>
                  <a:txBody>
                    <a:bodyPr/>
                    <a:lstStyle/>
                    <a:p>
                      <a:pPr algn="ctr"/>
                      <a:r>
                        <a:rPr lang="en-US" sz="1800">
                          <a:latin typeface="Arial" panose="020B0604020202020204" pitchFamily="34" charset="0"/>
                          <a:cs typeface="Arial" panose="020B0604020202020204" pitchFamily="34" charset="0"/>
                        </a:rPr>
                        <a:t>2019</a:t>
                      </a:r>
                    </a:p>
                  </a:txBody>
                  <a:tcPr/>
                </a:tc>
                <a:tc>
                  <a:txBody>
                    <a:bodyPr/>
                    <a:lstStyle/>
                    <a:p>
                      <a:pPr algn="ctr"/>
                      <a:r>
                        <a:rPr lang="en-US" sz="1800">
                          <a:latin typeface="Arial" panose="020B0604020202020204" pitchFamily="34" charset="0"/>
                          <a:cs typeface="Arial" panose="020B0604020202020204" pitchFamily="34" charset="0"/>
                        </a:rPr>
                        <a:t>54.302</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a:latin typeface="Arial" panose="020B0604020202020204" pitchFamily="34" charset="0"/>
                          <a:cs typeface="Arial" panose="020B0604020202020204" pitchFamily="34" charset="0"/>
                        </a:rPr>
                        <a:t>10.000</a:t>
                      </a:r>
                    </a:p>
                  </a:txBody>
                  <a:tcPr/>
                </a:tc>
                <a:tc>
                  <a:txBody>
                    <a:bodyPr/>
                    <a:lstStyle/>
                    <a:p>
                      <a:pPr algn="ctr"/>
                      <a:r>
                        <a:rPr lang="en-US" sz="1800">
                          <a:latin typeface="Arial" panose="020B0604020202020204" pitchFamily="34" charset="0"/>
                          <a:cs typeface="Arial" panose="020B0604020202020204" pitchFamily="34" charset="0"/>
                        </a:rPr>
                        <a:t>64.302</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b="0" strike="noStrike" spc="-1">
                          <a:latin typeface="Arial" panose="020B0604020202020204" pitchFamily="34" charset="0"/>
                          <a:ea typeface="Microsoft YaHei"/>
                          <a:cs typeface="Arial" panose="020B0604020202020204" pitchFamily="34" charset="0"/>
                        </a:rPr>
                        <a:t>$34,268,110</a:t>
                      </a:r>
                      <a:endParaRPr lang="en-US" sz="1800" b="0" strike="noStrike" spc="-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3230348"/>
                  </a:ext>
                </a:extLst>
              </a:tr>
              <a:tr h="462404">
                <a:tc>
                  <a:txBody>
                    <a:bodyPr/>
                    <a:lstStyle/>
                    <a:p>
                      <a:pPr algn="ctr"/>
                      <a:r>
                        <a:rPr lang="en-US" sz="1800">
                          <a:latin typeface="Arial" panose="020B0604020202020204" pitchFamily="34" charset="0"/>
                          <a:cs typeface="Arial" panose="020B0604020202020204" pitchFamily="34" charset="0"/>
                        </a:rPr>
                        <a:t>2020</a:t>
                      </a:r>
                    </a:p>
                  </a:txBody>
                  <a:tcPr/>
                </a:tc>
                <a:tc>
                  <a:txBody>
                    <a:bodyPr/>
                    <a:lstStyle/>
                    <a:p>
                      <a:pPr algn="ctr"/>
                      <a:r>
                        <a:rPr lang="en-US" sz="1800">
                          <a:latin typeface="Arial" panose="020B0604020202020204" pitchFamily="34" charset="0"/>
                          <a:cs typeface="Arial" panose="020B0604020202020204" pitchFamily="34" charset="0"/>
                        </a:rPr>
                        <a:t>54.622</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a:latin typeface="Arial" panose="020B0604020202020204" pitchFamily="34" charset="0"/>
                          <a:cs typeface="Arial" panose="020B0604020202020204" pitchFamily="34" charset="0"/>
                        </a:rPr>
                        <a:t>10.000</a:t>
                      </a:r>
                    </a:p>
                  </a:txBody>
                  <a:tcPr/>
                </a:tc>
                <a:tc>
                  <a:txBody>
                    <a:bodyPr/>
                    <a:lstStyle/>
                    <a:p>
                      <a:pPr algn="ctr"/>
                      <a:r>
                        <a:rPr lang="en-US" sz="1800">
                          <a:latin typeface="Arial" panose="020B0604020202020204" pitchFamily="34" charset="0"/>
                          <a:cs typeface="Arial" panose="020B0604020202020204" pitchFamily="34" charset="0"/>
                        </a:rPr>
                        <a:t>64.622</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b="0" strike="noStrike" spc="-1">
                          <a:latin typeface="Arial" panose="020B0604020202020204" pitchFamily="34" charset="0"/>
                          <a:ea typeface="Microsoft YaHei"/>
                          <a:cs typeface="Arial" panose="020B0604020202020204" pitchFamily="34" charset="0"/>
                        </a:rPr>
                        <a:t>$41,039,660</a:t>
                      </a:r>
                      <a:endParaRPr lang="en-US" sz="1800" b="0" strike="noStrike" spc="-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3994453"/>
                  </a:ext>
                </a:extLst>
              </a:tr>
              <a:tr h="462404">
                <a:tc>
                  <a:txBody>
                    <a:bodyPr/>
                    <a:lstStyle/>
                    <a:p>
                      <a:pPr algn="ctr"/>
                      <a:r>
                        <a:rPr lang="en-US" sz="1800">
                          <a:latin typeface="Arial" panose="020B0604020202020204" pitchFamily="34" charset="0"/>
                          <a:cs typeface="Arial" panose="020B0604020202020204" pitchFamily="34" charset="0"/>
                        </a:rPr>
                        <a:t>2021</a:t>
                      </a:r>
                    </a:p>
                  </a:txBody>
                  <a:tcPr/>
                </a:tc>
                <a:tc>
                  <a:txBody>
                    <a:bodyPr/>
                    <a:lstStyle/>
                    <a:p>
                      <a:pPr algn="ctr"/>
                      <a:r>
                        <a:rPr lang="en-US" sz="1800">
                          <a:latin typeface="Arial" panose="020B0604020202020204" pitchFamily="34" charset="0"/>
                          <a:cs typeface="Arial" panose="020B0604020202020204" pitchFamily="34" charset="0"/>
                        </a:rPr>
                        <a:t>55.024</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a:latin typeface="Arial" panose="020B0604020202020204" pitchFamily="34" charset="0"/>
                          <a:cs typeface="Arial" panose="020B0604020202020204" pitchFamily="34" charset="0"/>
                        </a:rPr>
                        <a:t>10.000</a:t>
                      </a:r>
                    </a:p>
                  </a:txBody>
                  <a:tcPr/>
                </a:tc>
                <a:tc>
                  <a:txBody>
                    <a:bodyPr/>
                    <a:lstStyle/>
                    <a:p>
                      <a:pPr algn="ctr"/>
                      <a:r>
                        <a:rPr lang="en-US" sz="1800">
                          <a:latin typeface="Arial" panose="020B0604020202020204" pitchFamily="34" charset="0"/>
                          <a:cs typeface="Arial" panose="020B0604020202020204" pitchFamily="34" charset="0"/>
                        </a:rPr>
                        <a:t>65.024</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b="0" strike="noStrike" spc="-1">
                          <a:latin typeface="Arial" panose="020B0604020202020204" pitchFamily="34" charset="0"/>
                          <a:ea typeface="Microsoft YaHei"/>
                          <a:cs typeface="Arial" panose="020B0604020202020204" pitchFamily="34" charset="0"/>
                        </a:rPr>
                        <a:t>$41,798,450</a:t>
                      </a:r>
                      <a:endParaRPr lang="en-US" sz="1800" b="0" strike="noStrike" spc="-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3714139"/>
                  </a:ext>
                </a:extLst>
              </a:tr>
              <a:tr h="462404">
                <a:tc>
                  <a:txBody>
                    <a:bodyPr/>
                    <a:lstStyle/>
                    <a:p>
                      <a:pPr algn="ctr"/>
                      <a:r>
                        <a:rPr lang="en-US" sz="1800">
                          <a:latin typeface="Arial" panose="020B0604020202020204" pitchFamily="34" charset="0"/>
                          <a:cs typeface="Arial" panose="020B0604020202020204" pitchFamily="34" charset="0"/>
                        </a:rPr>
                        <a:t>2022</a:t>
                      </a:r>
                    </a:p>
                  </a:txBody>
                  <a:tcPr/>
                </a:tc>
                <a:tc>
                  <a:txBody>
                    <a:bodyPr/>
                    <a:lstStyle/>
                    <a:p>
                      <a:pPr algn="ctr"/>
                      <a:r>
                        <a:rPr lang="en-US" sz="1800">
                          <a:latin typeface="Arial" panose="020B0604020202020204" pitchFamily="34" charset="0"/>
                          <a:cs typeface="Arial" panose="020B0604020202020204" pitchFamily="34" charset="0"/>
                        </a:rPr>
                        <a:t>55.024</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a:latin typeface="Arial" panose="020B0604020202020204" pitchFamily="34" charset="0"/>
                          <a:cs typeface="Arial" panose="020B0604020202020204" pitchFamily="34" charset="0"/>
                        </a:rPr>
                        <a:t>10.000</a:t>
                      </a:r>
                    </a:p>
                  </a:txBody>
                  <a:tcPr/>
                </a:tc>
                <a:tc>
                  <a:txBody>
                    <a:bodyPr/>
                    <a:lstStyle/>
                    <a:p>
                      <a:pPr algn="ctr"/>
                      <a:r>
                        <a:rPr lang="en-US" sz="1800">
                          <a:latin typeface="Arial" panose="020B0604020202020204" pitchFamily="34" charset="0"/>
                          <a:cs typeface="Arial" panose="020B0604020202020204" pitchFamily="34" charset="0"/>
                        </a:rPr>
                        <a:t>65.024</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800" b="0" strike="noStrike" spc="-1">
                          <a:latin typeface="Arial" panose="020B0604020202020204" pitchFamily="34" charset="0"/>
                          <a:ea typeface="Microsoft YaHei"/>
                          <a:cs typeface="Arial" panose="020B0604020202020204" pitchFamily="34" charset="0"/>
                        </a:rPr>
                        <a:t>$46,360,960</a:t>
                      </a:r>
                      <a:endParaRPr lang="en-US" sz="1800" b="0" strike="noStrike" spc="-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2190538"/>
                  </a:ext>
                </a:extLst>
              </a:tr>
            </a:tbl>
          </a:graphicData>
        </a:graphic>
      </p:graphicFrame>
      <p:sp>
        <p:nvSpPr>
          <p:cNvPr id="7" name="Date Placeholder 6">
            <a:extLst>
              <a:ext uri="{FF2B5EF4-FFF2-40B4-BE49-F238E27FC236}">
                <a16:creationId xmlns:a16="http://schemas.microsoft.com/office/drawing/2014/main" id="{EE0F514C-A2C6-9218-CCFE-2524603C7A67}"/>
              </a:ext>
            </a:extLst>
          </p:cNvPr>
          <p:cNvSpPr>
            <a:spLocks noGrp="1"/>
          </p:cNvSpPr>
          <p:nvPr>
            <p:ph type="dt" sz="half" idx="10"/>
          </p:nvPr>
        </p:nvSpPr>
        <p:spPr/>
        <p:txBody>
          <a:bodyPr/>
          <a:lstStyle/>
          <a:p>
            <a:r>
              <a:rPr lang="en-US"/>
              <a:t>9/13/2022</a:t>
            </a:r>
          </a:p>
        </p:txBody>
      </p:sp>
      <p:sp>
        <p:nvSpPr>
          <p:cNvPr id="8" name="Slide Number Placeholder 7">
            <a:extLst>
              <a:ext uri="{FF2B5EF4-FFF2-40B4-BE49-F238E27FC236}">
                <a16:creationId xmlns:a16="http://schemas.microsoft.com/office/drawing/2014/main" id="{E7D06BA2-E6B6-8648-AD58-D41368D5DE6A}"/>
              </a:ext>
            </a:extLst>
          </p:cNvPr>
          <p:cNvSpPr>
            <a:spLocks noGrp="1"/>
          </p:cNvSpPr>
          <p:nvPr>
            <p:ph type="sldNum" sz="quarter" idx="12"/>
          </p:nvPr>
        </p:nvSpPr>
        <p:spPr/>
        <p:txBody>
          <a:bodyPr/>
          <a:lstStyle/>
          <a:p>
            <a:fld id="{5BED0354-3964-4068-B371-BC1C3D7EF2A3}" type="slidenum">
              <a:rPr lang="en-US" smtClean="0"/>
              <a:t>6</a:t>
            </a:fld>
            <a:endParaRPr lang="en-US"/>
          </a:p>
        </p:txBody>
      </p:sp>
      <p:sp>
        <p:nvSpPr>
          <p:cNvPr id="2" name="Footer Placeholder 1">
            <a:extLst>
              <a:ext uri="{FF2B5EF4-FFF2-40B4-BE49-F238E27FC236}">
                <a16:creationId xmlns:a16="http://schemas.microsoft.com/office/drawing/2014/main" id="{91D7705A-2C1E-2001-5562-57CA11358DBE}"/>
              </a:ext>
            </a:extLst>
          </p:cNvPr>
          <p:cNvSpPr>
            <a:spLocks noGrp="1"/>
          </p:cNvSpPr>
          <p:nvPr>
            <p:ph type="ftr" sz="quarter" idx="11"/>
          </p:nvPr>
        </p:nvSpPr>
        <p:spPr/>
        <p:txBody>
          <a:bodyPr/>
          <a:lstStyle/>
          <a:p>
            <a:r>
              <a:rPr lang="en-US"/>
              <a:t>HTC Metro District Financial Presentation - September 2022</a:t>
            </a:r>
          </a:p>
        </p:txBody>
      </p:sp>
      <p:pic>
        <p:nvPicPr>
          <p:cNvPr id="5" name="Picture 4">
            <a:extLst>
              <a:ext uri="{FF2B5EF4-FFF2-40B4-BE49-F238E27FC236}">
                <a16:creationId xmlns:a16="http://schemas.microsoft.com/office/drawing/2014/main" id="{9D2B447F-CB41-A44A-CF75-DBCA1E6E9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232208" y="136525"/>
            <a:ext cx="1711964" cy="1053400"/>
          </a:xfrm>
          <a:prstGeom prst="rect">
            <a:avLst/>
          </a:prstGeom>
          <a:noFill/>
          <a:ln>
            <a:noFill/>
          </a:ln>
        </p:spPr>
      </p:pic>
    </p:spTree>
    <p:extLst>
      <p:ext uri="{BB962C8B-B14F-4D97-AF65-F5344CB8AC3E}">
        <p14:creationId xmlns:p14="http://schemas.microsoft.com/office/powerpoint/2010/main" val="5274982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7D435-741C-2415-EBB6-690CBEF4C4DB}"/>
              </a:ext>
            </a:extLst>
          </p:cNvPr>
          <p:cNvSpPr txBox="1"/>
          <p:nvPr/>
        </p:nvSpPr>
        <p:spPr>
          <a:xfrm>
            <a:off x="159390" y="687789"/>
            <a:ext cx="6094602" cy="400110"/>
          </a:xfrm>
          <a:prstGeom prst="rect">
            <a:avLst/>
          </a:prstGeom>
          <a:noFill/>
        </p:spPr>
        <p:txBody>
          <a:bodyPr wrap="square">
            <a:spAutoFit/>
          </a:bodyPr>
          <a:lstStyle/>
          <a:p>
            <a:pPr>
              <a:lnSpc>
                <a:spcPct val="100000"/>
              </a:lnSpc>
              <a:spcBef>
                <a:spcPts val="1417"/>
              </a:spcBef>
              <a:buNone/>
            </a:pPr>
            <a:r>
              <a:rPr lang="en-US" sz="2000" b="1" u="sng" strike="noStrike" spc="-1">
                <a:uFillTx/>
                <a:latin typeface="Arial"/>
                <a:ea typeface="Microsoft YaHei"/>
              </a:rPr>
              <a:t>HTC Metro District Fees ($/Qtr):</a:t>
            </a:r>
            <a:endParaRPr lang="en-US" sz="2000" b="0" strike="noStrike" spc="-1">
              <a:latin typeface="Arial"/>
            </a:endParaRPr>
          </a:p>
        </p:txBody>
      </p:sp>
      <p:sp>
        <p:nvSpPr>
          <p:cNvPr id="5" name="TextBox 4">
            <a:extLst>
              <a:ext uri="{FF2B5EF4-FFF2-40B4-BE49-F238E27FC236}">
                <a16:creationId xmlns:a16="http://schemas.microsoft.com/office/drawing/2014/main" id="{943C9141-3E20-9DA0-56D6-B2CDE901C3DD}"/>
              </a:ext>
            </a:extLst>
          </p:cNvPr>
          <p:cNvSpPr txBox="1"/>
          <p:nvPr/>
        </p:nvSpPr>
        <p:spPr>
          <a:xfrm>
            <a:off x="947956" y="1359017"/>
            <a:ext cx="10612073" cy="3565079"/>
          </a:xfrm>
          <a:prstGeom prst="rect">
            <a:avLst/>
          </a:prstGeom>
          <a:noFill/>
        </p:spPr>
        <p:txBody>
          <a:bodyPr wrap="square">
            <a:spAutoFit/>
          </a:bodyPr>
          <a:lstStyle/>
          <a:p>
            <a:pPr>
              <a:lnSpc>
                <a:spcPct val="100000"/>
              </a:lnSpc>
              <a:spcBef>
                <a:spcPts val="1417"/>
              </a:spcBef>
              <a:buNone/>
            </a:pPr>
            <a:r>
              <a:rPr lang="en-US" sz="1800" b="1" strike="noStrike" spc="-1">
                <a:latin typeface="Arial"/>
                <a:ea typeface="Microsoft YaHei"/>
              </a:rPr>
              <a:t>	2015            $150.00  </a:t>
            </a:r>
            <a:endParaRPr lang="en-US" spc="-1">
              <a:latin typeface="Arial"/>
            </a:endParaRPr>
          </a:p>
          <a:p>
            <a:pPr>
              <a:lnSpc>
                <a:spcPct val="100000"/>
              </a:lnSpc>
              <a:spcBef>
                <a:spcPts val="1417"/>
              </a:spcBef>
              <a:buNone/>
            </a:pPr>
            <a:r>
              <a:rPr lang="en-US" sz="1800" b="1" strike="noStrike" spc="-1">
                <a:latin typeface="Arial"/>
                <a:ea typeface="Microsoft YaHei"/>
              </a:rPr>
              <a:t>	2016            $150.00</a:t>
            </a:r>
            <a:endParaRPr lang="en-US" sz="1800" b="0" strike="noStrike" spc="-1">
              <a:latin typeface="Arial"/>
            </a:endParaRPr>
          </a:p>
          <a:p>
            <a:pPr>
              <a:lnSpc>
                <a:spcPct val="100000"/>
              </a:lnSpc>
              <a:spcBef>
                <a:spcPts val="1417"/>
              </a:spcBef>
              <a:buNone/>
            </a:pPr>
            <a:r>
              <a:rPr lang="en-US" sz="1800" b="1" strike="noStrike" spc="-1">
                <a:latin typeface="Arial"/>
                <a:ea typeface="Microsoft YaHei"/>
              </a:rPr>
              <a:t>	2017            $150.00  </a:t>
            </a:r>
            <a:endParaRPr lang="en-US" spc="-1">
              <a:latin typeface="Arial"/>
            </a:endParaRPr>
          </a:p>
          <a:p>
            <a:pPr>
              <a:lnSpc>
                <a:spcPct val="100000"/>
              </a:lnSpc>
              <a:spcBef>
                <a:spcPts val="1417"/>
              </a:spcBef>
              <a:buNone/>
            </a:pPr>
            <a:r>
              <a:rPr lang="en-US" sz="1800" b="1" strike="noStrike" spc="-1">
                <a:latin typeface="Arial"/>
                <a:ea typeface="Microsoft YaHei"/>
              </a:rPr>
              <a:t>	2018            $150.00  </a:t>
            </a:r>
            <a:endParaRPr lang="en-US" sz="1800" b="0" strike="noStrike" spc="-1">
              <a:latin typeface="Arial"/>
            </a:endParaRPr>
          </a:p>
          <a:p>
            <a:pPr>
              <a:lnSpc>
                <a:spcPct val="100000"/>
              </a:lnSpc>
              <a:spcBef>
                <a:spcPts val="1417"/>
              </a:spcBef>
              <a:buNone/>
            </a:pPr>
            <a:r>
              <a:rPr lang="en-US" sz="1800" b="1" strike="noStrike" spc="-1">
                <a:latin typeface="Arial"/>
                <a:ea typeface="Microsoft YaHei"/>
              </a:rPr>
              <a:t>	2019            $150.00  </a:t>
            </a:r>
            <a:endParaRPr lang="en-US" spc="-1">
              <a:latin typeface="Arial"/>
            </a:endParaRPr>
          </a:p>
          <a:p>
            <a:pPr>
              <a:lnSpc>
                <a:spcPct val="100000"/>
              </a:lnSpc>
              <a:spcBef>
                <a:spcPts val="1417"/>
              </a:spcBef>
              <a:buNone/>
            </a:pPr>
            <a:r>
              <a:rPr lang="en-US" sz="1800" b="1" strike="noStrike" spc="-1">
                <a:latin typeface="Arial"/>
                <a:ea typeface="Microsoft YaHei"/>
              </a:rPr>
              <a:t>	2020            $150.00  </a:t>
            </a:r>
            <a:endParaRPr lang="en-US" sz="1800" b="0" strike="noStrike" spc="-1">
              <a:latin typeface="Arial"/>
            </a:endParaRPr>
          </a:p>
          <a:p>
            <a:pPr>
              <a:lnSpc>
                <a:spcPct val="100000"/>
              </a:lnSpc>
              <a:spcBef>
                <a:spcPts val="1417"/>
              </a:spcBef>
              <a:buNone/>
            </a:pPr>
            <a:r>
              <a:rPr lang="en-US" sz="1800" b="1" strike="noStrike" spc="-1">
                <a:latin typeface="Arial"/>
                <a:ea typeface="Microsoft YaHei"/>
              </a:rPr>
              <a:t>	2021            $150.00  </a:t>
            </a:r>
            <a:endParaRPr lang="en-US" sz="1800" b="0" strike="noStrike" spc="-1">
              <a:latin typeface="Arial"/>
            </a:endParaRPr>
          </a:p>
          <a:p>
            <a:pPr>
              <a:lnSpc>
                <a:spcPct val="100000"/>
              </a:lnSpc>
              <a:spcBef>
                <a:spcPts val="1417"/>
              </a:spcBef>
              <a:buNone/>
            </a:pPr>
            <a:r>
              <a:rPr lang="en-US" sz="1800" b="1" strike="noStrike" spc="-1">
                <a:latin typeface="Arial"/>
                <a:ea typeface="Microsoft YaHei"/>
              </a:rPr>
              <a:t>	2022            $165.00  ($165/Qtr started 2</a:t>
            </a:r>
            <a:r>
              <a:rPr lang="en-US" sz="1800" b="1" strike="noStrike" spc="-1" baseline="30000">
                <a:latin typeface="Arial"/>
                <a:ea typeface="Microsoft YaHei"/>
              </a:rPr>
              <a:t>nd</a:t>
            </a:r>
            <a:r>
              <a:rPr lang="en-US" sz="1800" b="1" strike="noStrike" spc="-1">
                <a:latin typeface="Arial"/>
                <a:ea typeface="Microsoft YaHei"/>
              </a:rPr>
              <a:t> Qtr 2022)</a:t>
            </a:r>
            <a:endParaRPr lang="en-US"/>
          </a:p>
        </p:txBody>
      </p:sp>
      <p:sp>
        <p:nvSpPr>
          <p:cNvPr id="8" name="Date Placeholder 7">
            <a:extLst>
              <a:ext uri="{FF2B5EF4-FFF2-40B4-BE49-F238E27FC236}">
                <a16:creationId xmlns:a16="http://schemas.microsoft.com/office/drawing/2014/main" id="{36B96C52-86DE-74ED-9B2D-837809D6BB6C}"/>
              </a:ext>
            </a:extLst>
          </p:cNvPr>
          <p:cNvSpPr>
            <a:spLocks noGrp="1"/>
          </p:cNvSpPr>
          <p:nvPr>
            <p:ph type="dt" sz="half" idx="10"/>
          </p:nvPr>
        </p:nvSpPr>
        <p:spPr/>
        <p:txBody>
          <a:bodyPr/>
          <a:lstStyle/>
          <a:p>
            <a:r>
              <a:rPr lang="en-US"/>
              <a:t>9/13/2022</a:t>
            </a:r>
          </a:p>
        </p:txBody>
      </p:sp>
      <p:sp>
        <p:nvSpPr>
          <p:cNvPr id="9" name="Slide Number Placeholder 8">
            <a:extLst>
              <a:ext uri="{FF2B5EF4-FFF2-40B4-BE49-F238E27FC236}">
                <a16:creationId xmlns:a16="http://schemas.microsoft.com/office/drawing/2014/main" id="{207A57B5-3801-6EBB-CA55-FBD80DAEF135}"/>
              </a:ext>
            </a:extLst>
          </p:cNvPr>
          <p:cNvSpPr>
            <a:spLocks noGrp="1"/>
          </p:cNvSpPr>
          <p:nvPr>
            <p:ph type="sldNum" sz="quarter" idx="12"/>
          </p:nvPr>
        </p:nvSpPr>
        <p:spPr/>
        <p:txBody>
          <a:bodyPr/>
          <a:lstStyle/>
          <a:p>
            <a:fld id="{5BED0354-3964-4068-B371-BC1C3D7EF2A3}" type="slidenum">
              <a:rPr lang="en-US" smtClean="0"/>
              <a:t>7</a:t>
            </a:fld>
            <a:endParaRPr lang="en-US"/>
          </a:p>
        </p:txBody>
      </p:sp>
      <p:sp>
        <p:nvSpPr>
          <p:cNvPr id="2" name="Footer Placeholder 1">
            <a:extLst>
              <a:ext uri="{FF2B5EF4-FFF2-40B4-BE49-F238E27FC236}">
                <a16:creationId xmlns:a16="http://schemas.microsoft.com/office/drawing/2014/main" id="{00D98EDA-5061-F886-737D-B4089D252E3A}"/>
              </a:ext>
            </a:extLst>
          </p:cNvPr>
          <p:cNvSpPr>
            <a:spLocks noGrp="1"/>
          </p:cNvSpPr>
          <p:nvPr>
            <p:ph type="ftr" sz="quarter" idx="11"/>
          </p:nvPr>
        </p:nvSpPr>
        <p:spPr/>
        <p:txBody>
          <a:bodyPr/>
          <a:lstStyle/>
          <a:p>
            <a:r>
              <a:rPr lang="en-US"/>
              <a:t>HTC Metro District Financial Presentation - September 2022</a:t>
            </a:r>
          </a:p>
        </p:txBody>
      </p:sp>
      <p:pic>
        <p:nvPicPr>
          <p:cNvPr id="4" name="Picture 3">
            <a:extLst>
              <a:ext uri="{FF2B5EF4-FFF2-40B4-BE49-F238E27FC236}">
                <a16:creationId xmlns:a16="http://schemas.microsoft.com/office/drawing/2014/main" id="{7965E1DA-F828-0FF3-0C87-091573D80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232208" y="136525"/>
            <a:ext cx="1711964" cy="1053400"/>
          </a:xfrm>
          <a:prstGeom prst="rect">
            <a:avLst/>
          </a:prstGeom>
          <a:noFill/>
          <a:ln>
            <a:noFill/>
          </a:ln>
        </p:spPr>
      </p:pic>
    </p:spTree>
    <p:extLst>
      <p:ext uri="{BB962C8B-B14F-4D97-AF65-F5344CB8AC3E}">
        <p14:creationId xmlns:p14="http://schemas.microsoft.com/office/powerpoint/2010/main" val="22577066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0B5022-FECB-B388-ED59-E2D6641EA3F8}"/>
              </a:ext>
            </a:extLst>
          </p:cNvPr>
          <p:cNvSpPr txBox="1"/>
          <p:nvPr/>
        </p:nvSpPr>
        <p:spPr>
          <a:xfrm>
            <a:off x="287322" y="268340"/>
            <a:ext cx="11066477" cy="764312"/>
          </a:xfrm>
          <a:prstGeom prst="rect">
            <a:avLst/>
          </a:prstGeom>
          <a:noFill/>
        </p:spPr>
        <p:txBody>
          <a:bodyPr wrap="square">
            <a:spAutoFit/>
          </a:bodyPr>
          <a:lstStyle/>
          <a:p>
            <a:pPr>
              <a:lnSpc>
                <a:spcPct val="100000"/>
              </a:lnSpc>
              <a:spcBef>
                <a:spcPts val="1417"/>
              </a:spcBef>
              <a:buNone/>
            </a:pPr>
            <a:r>
              <a:rPr lang="en-US" sz="2000" b="1" u="sng" strike="noStrike" spc="-1">
                <a:uFillTx/>
                <a:latin typeface="Arial"/>
                <a:ea typeface="Microsoft YaHei"/>
              </a:rPr>
              <a:t>HTC Metro District 2022 Budget:</a:t>
            </a:r>
          </a:p>
          <a:p>
            <a:pPr>
              <a:lnSpc>
                <a:spcPct val="100000"/>
              </a:lnSpc>
              <a:spcBef>
                <a:spcPts val="1417"/>
              </a:spcBef>
              <a:buNone/>
            </a:pPr>
            <a:r>
              <a:rPr lang="en-US" sz="1200" strike="noStrike" spc="-1">
                <a:uFillTx/>
                <a:latin typeface="Arial"/>
                <a:ea typeface="Microsoft YaHei"/>
              </a:rPr>
              <a:t>https://acrobat.adobe.com/link/track?uri=urn:aaid:scds:US:1a586121-2ef4-3625-916c-93b136f006e4</a:t>
            </a:r>
            <a:r>
              <a:rPr lang="en-US" sz="1200" spc="-1">
                <a:latin typeface="Arial"/>
                <a:ea typeface="Microsoft YaHei"/>
              </a:rPr>
              <a:t> </a:t>
            </a:r>
            <a:endParaRPr lang="en-US" sz="1200" strike="noStrike" spc="-1">
              <a:uFillTx/>
              <a:latin typeface="Arial"/>
              <a:ea typeface="Microsoft YaHei"/>
            </a:endParaRPr>
          </a:p>
        </p:txBody>
      </p:sp>
      <p:pic>
        <p:nvPicPr>
          <p:cNvPr id="5" name="Picture 4">
            <a:extLst>
              <a:ext uri="{FF2B5EF4-FFF2-40B4-BE49-F238E27FC236}">
                <a16:creationId xmlns:a16="http://schemas.microsoft.com/office/drawing/2014/main" id="{41BDB7ED-4EB4-F588-53BC-B10DB8996270}"/>
              </a:ext>
            </a:extLst>
          </p:cNvPr>
          <p:cNvPicPr>
            <a:picLocks noChangeAspect="1"/>
          </p:cNvPicPr>
          <p:nvPr/>
        </p:nvPicPr>
        <p:blipFill>
          <a:blip r:embed="rId3"/>
          <a:stretch>
            <a:fillRect/>
          </a:stretch>
        </p:blipFill>
        <p:spPr>
          <a:xfrm>
            <a:off x="0" y="1266738"/>
            <a:ext cx="12192000" cy="5089611"/>
          </a:xfrm>
          <a:prstGeom prst="rect">
            <a:avLst/>
          </a:prstGeom>
        </p:spPr>
      </p:pic>
      <p:sp>
        <p:nvSpPr>
          <p:cNvPr id="8" name="Date Placeholder 7">
            <a:extLst>
              <a:ext uri="{FF2B5EF4-FFF2-40B4-BE49-F238E27FC236}">
                <a16:creationId xmlns:a16="http://schemas.microsoft.com/office/drawing/2014/main" id="{058338D5-D801-8956-D8FA-40474D2308EA}"/>
              </a:ext>
            </a:extLst>
          </p:cNvPr>
          <p:cNvSpPr>
            <a:spLocks noGrp="1"/>
          </p:cNvSpPr>
          <p:nvPr>
            <p:ph type="dt" sz="half" idx="10"/>
          </p:nvPr>
        </p:nvSpPr>
        <p:spPr/>
        <p:txBody>
          <a:bodyPr/>
          <a:lstStyle/>
          <a:p>
            <a:r>
              <a:rPr lang="en-US"/>
              <a:t>9/13/2022</a:t>
            </a:r>
          </a:p>
        </p:txBody>
      </p:sp>
      <p:sp>
        <p:nvSpPr>
          <p:cNvPr id="9" name="Slide Number Placeholder 8">
            <a:extLst>
              <a:ext uri="{FF2B5EF4-FFF2-40B4-BE49-F238E27FC236}">
                <a16:creationId xmlns:a16="http://schemas.microsoft.com/office/drawing/2014/main" id="{74CB35D6-3177-C9E4-66CD-38230BD25B70}"/>
              </a:ext>
            </a:extLst>
          </p:cNvPr>
          <p:cNvSpPr>
            <a:spLocks noGrp="1"/>
          </p:cNvSpPr>
          <p:nvPr>
            <p:ph type="sldNum" sz="quarter" idx="12"/>
          </p:nvPr>
        </p:nvSpPr>
        <p:spPr/>
        <p:txBody>
          <a:bodyPr/>
          <a:lstStyle/>
          <a:p>
            <a:fld id="{5BED0354-3964-4068-B371-BC1C3D7EF2A3}" type="slidenum">
              <a:rPr lang="en-US" smtClean="0"/>
              <a:t>8</a:t>
            </a:fld>
            <a:endParaRPr lang="en-US"/>
          </a:p>
        </p:txBody>
      </p:sp>
      <p:sp>
        <p:nvSpPr>
          <p:cNvPr id="2" name="Footer Placeholder 1">
            <a:extLst>
              <a:ext uri="{FF2B5EF4-FFF2-40B4-BE49-F238E27FC236}">
                <a16:creationId xmlns:a16="http://schemas.microsoft.com/office/drawing/2014/main" id="{60651AAE-1E4F-08C9-0A87-1438ECD1F9A6}"/>
              </a:ext>
            </a:extLst>
          </p:cNvPr>
          <p:cNvSpPr>
            <a:spLocks noGrp="1"/>
          </p:cNvSpPr>
          <p:nvPr>
            <p:ph type="ftr" sz="quarter" idx="11"/>
          </p:nvPr>
        </p:nvSpPr>
        <p:spPr/>
        <p:txBody>
          <a:bodyPr/>
          <a:lstStyle/>
          <a:p>
            <a:r>
              <a:rPr lang="en-US"/>
              <a:t>HTC Metro District Financial Presentation - September 2022</a:t>
            </a:r>
          </a:p>
        </p:txBody>
      </p:sp>
      <p:pic>
        <p:nvPicPr>
          <p:cNvPr id="6" name="Picture 5">
            <a:extLst>
              <a:ext uri="{FF2B5EF4-FFF2-40B4-BE49-F238E27FC236}">
                <a16:creationId xmlns:a16="http://schemas.microsoft.com/office/drawing/2014/main" id="{5CC78B26-0BB3-9D01-BEEB-474D6181A3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232208" y="136525"/>
            <a:ext cx="1711964" cy="1053400"/>
          </a:xfrm>
          <a:prstGeom prst="rect">
            <a:avLst/>
          </a:prstGeom>
          <a:noFill/>
          <a:ln>
            <a:noFill/>
          </a:ln>
        </p:spPr>
      </p:pic>
    </p:spTree>
    <p:extLst>
      <p:ext uri="{BB962C8B-B14F-4D97-AF65-F5344CB8AC3E}">
        <p14:creationId xmlns:p14="http://schemas.microsoft.com/office/powerpoint/2010/main" val="21981502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1AA676-56F0-0919-6784-03107E5974E2}"/>
              </a:ext>
            </a:extLst>
          </p:cNvPr>
          <p:cNvSpPr txBox="1"/>
          <p:nvPr/>
        </p:nvSpPr>
        <p:spPr>
          <a:xfrm>
            <a:off x="228600" y="121540"/>
            <a:ext cx="6094602" cy="369332"/>
          </a:xfrm>
          <a:prstGeom prst="rect">
            <a:avLst/>
          </a:prstGeom>
          <a:noFill/>
        </p:spPr>
        <p:txBody>
          <a:bodyPr wrap="square">
            <a:spAutoFit/>
          </a:bodyPr>
          <a:lstStyle/>
          <a:p>
            <a:pPr>
              <a:lnSpc>
                <a:spcPct val="100000"/>
              </a:lnSpc>
              <a:spcBef>
                <a:spcPts val="1417"/>
              </a:spcBef>
              <a:buNone/>
            </a:pPr>
            <a:r>
              <a:rPr lang="en-US" sz="1800" b="1" u="sng" strike="noStrike" spc="-1">
                <a:uFillTx/>
                <a:latin typeface="Arial"/>
                <a:ea typeface="Microsoft YaHei"/>
              </a:rPr>
              <a:t>HTC Metro District 2022 Budget:</a:t>
            </a:r>
            <a:endParaRPr lang="en-US" sz="1800" b="0" strike="noStrike" spc="-1">
              <a:latin typeface="Arial"/>
            </a:endParaRPr>
          </a:p>
        </p:txBody>
      </p:sp>
      <p:pic>
        <p:nvPicPr>
          <p:cNvPr id="5" name="Picture 4">
            <a:extLst>
              <a:ext uri="{FF2B5EF4-FFF2-40B4-BE49-F238E27FC236}">
                <a16:creationId xmlns:a16="http://schemas.microsoft.com/office/drawing/2014/main" id="{94035443-90B6-F387-5177-BEDB58D232C0}"/>
              </a:ext>
            </a:extLst>
          </p:cNvPr>
          <p:cNvPicPr>
            <a:picLocks noChangeAspect="1"/>
          </p:cNvPicPr>
          <p:nvPr/>
        </p:nvPicPr>
        <p:blipFill>
          <a:blip r:embed="rId3"/>
          <a:stretch>
            <a:fillRect/>
          </a:stretch>
        </p:blipFill>
        <p:spPr>
          <a:xfrm>
            <a:off x="411061" y="578949"/>
            <a:ext cx="10763075" cy="5704358"/>
          </a:xfrm>
          <a:prstGeom prst="rect">
            <a:avLst/>
          </a:prstGeom>
        </p:spPr>
      </p:pic>
      <p:sp>
        <p:nvSpPr>
          <p:cNvPr id="8" name="Date Placeholder 7">
            <a:extLst>
              <a:ext uri="{FF2B5EF4-FFF2-40B4-BE49-F238E27FC236}">
                <a16:creationId xmlns:a16="http://schemas.microsoft.com/office/drawing/2014/main" id="{992FEC60-F1C7-F60D-B571-60CD66DE5FEE}"/>
              </a:ext>
            </a:extLst>
          </p:cNvPr>
          <p:cNvSpPr>
            <a:spLocks noGrp="1"/>
          </p:cNvSpPr>
          <p:nvPr>
            <p:ph type="dt" sz="half" idx="10"/>
          </p:nvPr>
        </p:nvSpPr>
        <p:spPr/>
        <p:txBody>
          <a:bodyPr/>
          <a:lstStyle/>
          <a:p>
            <a:r>
              <a:rPr lang="en-US"/>
              <a:t>9/13/2022</a:t>
            </a:r>
          </a:p>
        </p:txBody>
      </p:sp>
      <p:sp>
        <p:nvSpPr>
          <p:cNvPr id="9" name="Slide Number Placeholder 8">
            <a:extLst>
              <a:ext uri="{FF2B5EF4-FFF2-40B4-BE49-F238E27FC236}">
                <a16:creationId xmlns:a16="http://schemas.microsoft.com/office/drawing/2014/main" id="{2B9F1BD6-4A7E-90DA-A6C3-75677A04712D}"/>
              </a:ext>
            </a:extLst>
          </p:cNvPr>
          <p:cNvSpPr>
            <a:spLocks noGrp="1"/>
          </p:cNvSpPr>
          <p:nvPr>
            <p:ph type="sldNum" sz="quarter" idx="12"/>
          </p:nvPr>
        </p:nvSpPr>
        <p:spPr/>
        <p:txBody>
          <a:bodyPr/>
          <a:lstStyle/>
          <a:p>
            <a:fld id="{5BED0354-3964-4068-B371-BC1C3D7EF2A3}" type="slidenum">
              <a:rPr lang="en-US" smtClean="0"/>
              <a:t>9</a:t>
            </a:fld>
            <a:endParaRPr lang="en-US"/>
          </a:p>
        </p:txBody>
      </p:sp>
      <p:sp>
        <p:nvSpPr>
          <p:cNvPr id="2" name="Footer Placeholder 1">
            <a:extLst>
              <a:ext uri="{FF2B5EF4-FFF2-40B4-BE49-F238E27FC236}">
                <a16:creationId xmlns:a16="http://schemas.microsoft.com/office/drawing/2014/main" id="{B4591076-FF79-663C-DE97-4FC2D721866A}"/>
              </a:ext>
            </a:extLst>
          </p:cNvPr>
          <p:cNvSpPr>
            <a:spLocks noGrp="1"/>
          </p:cNvSpPr>
          <p:nvPr>
            <p:ph type="ftr" sz="quarter" idx="11"/>
          </p:nvPr>
        </p:nvSpPr>
        <p:spPr/>
        <p:txBody>
          <a:bodyPr/>
          <a:lstStyle/>
          <a:p>
            <a:r>
              <a:rPr lang="en-US"/>
              <a:t>HTC Metro District Financial Presentation - September 2022</a:t>
            </a:r>
          </a:p>
        </p:txBody>
      </p:sp>
    </p:spTree>
    <p:extLst>
      <p:ext uri="{BB962C8B-B14F-4D97-AF65-F5344CB8AC3E}">
        <p14:creationId xmlns:p14="http://schemas.microsoft.com/office/powerpoint/2010/main" val="365832896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10.14"/>
  <p:tag name="AS_TITLE" val="Aspose.Slides for .NET 4.0 Client Profile"/>
  <p:tag name="AS_VERSION" val="20.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Arial"/>
        <a:cs typeface="Arial"/>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Arial"/>
        <a:cs typeface="Arial"/>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727</Words>
  <Application>Microsoft Office PowerPoint</Application>
  <PresentationFormat>Widescreen</PresentationFormat>
  <Paragraphs>248</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Microsoft YaHei</vt:lpstr>
      <vt:lpstr>Arial</vt:lpstr>
      <vt:lpstr>Calibri</vt:lpstr>
      <vt:lpstr>Calibri Light</vt:lpstr>
      <vt:lpstr>Copperplate Gothic Light</vt:lpstr>
      <vt:lpstr>Trebuchet MS</vt:lpstr>
      <vt:lpstr>Wingdings 3</vt:lpstr>
      <vt:lpstr>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2022-09-13T22:22:12Z</dcterms:modified>
</cp:coreProperties>
</file>